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1149" r:id="rId2"/>
    <p:sldId id="306" r:id="rId3"/>
    <p:sldId id="287" r:id="rId4"/>
    <p:sldId id="267" r:id="rId5"/>
    <p:sldId id="481" r:id="rId6"/>
    <p:sldId id="486" r:id="rId7"/>
    <p:sldId id="299" r:id="rId8"/>
    <p:sldId id="355" r:id="rId9"/>
    <p:sldId id="346" r:id="rId10"/>
    <p:sldId id="478" r:id="rId11"/>
    <p:sldId id="380" r:id="rId12"/>
    <p:sldId id="275" r:id="rId13"/>
    <p:sldId id="349" r:id="rId14"/>
    <p:sldId id="469" r:id="rId15"/>
    <p:sldId id="381" r:id="rId16"/>
    <p:sldId id="382" r:id="rId17"/>
    <p:sldId id="1150" r:id="rId18"/>
    <p:sldId id="1151" r:id="rId19"/>
    <p:sldId id="364" r:id="rId20"/>
    <p:sldId id="1152" r:id="rId21"/>
    <p:sldId id="384" r:id="rId22"/>
    <p:sldId id="385" r:id="rId23"/>
    <p:sldId id="386" r:id="rId24"/>
    <p:sldId id="387" r:id="rId25"/>
    <p:sldId id="392" r:id="rId26"/>
    <p:sldId id="393" r:id="rId27"/>
    <p:sldId id="1153" r:id="rId28"/>
    <p:sldId id="372" r:id="rId29"/>
    <p:sldId id="367" r:id="rId30"/>
    <p:sldId id="1185" r:id="rId31"/>
    <p:sldId id="1186" r:id="rId32"/>
    <p:sldId id="369" r:id="rId33"/>
    <p:sldId id="395" r:id="rId34"/>
    <p:sldId id="396" r:id="rId35"/>
    <p:sldId id="368" r:id="rId36"/>
    <p:sldId id="1187" r:id="rId37"/>
    <p:sldId id="1188" r:id="rId38"/>
    <p:sldId id="427" r:id="rId39"/>
    <p:sldId id="399" r:id="rId40"/>
    <p:sldId id="400" r:id="rId41"/>
    <p:sldId id="401" r:id="rId42"/>
    <p:sldId id="402" r:id="rId43"/>
    <p:sldId id="1182" r:id="rId44"/>
    <p:sldId id="371" r:id="rId45"/>
    <p:sldId id="375" r:id="rId46"/>
    <p:sldId id="397" r:id="rId47"/>
    <p:sldId id="376" r:id="rId48"/>
    <p:sldId id="398" r:id="rId49"/>
    <p:sldId id="411" r:id="rId50"/>
    <p:sldId id="350" r:id="rId51"/>
    <p:sldId id="276" r:id="rId52"/>
    <p:sldId id="277" r:id="rId53"/>
    <p:sldId id="418" r:id="rId54"/>
    <p:sldId id="426" r:id="rId55"/>
    <p:sldId id="417" r:id="rId56"/>
    <p:sldId id="422" r:id="rId57"/>
    <p:sldId id="423" r:id="rId58"/>
    <p:sldId id="424" r:id="rId59"/>
    <p:sldId id="420" r:id="rId60"/>
    <p:sldId id="377" r:id="rId61"/>
    <p:sldId id="404" r:id="rId62"/>
    <p:sldId id="405" r:id="rId63"/>
    <p:sldId id="379" r:id="rId64"/>
    <p:sldId id="425" r:id="rId65"/>
    <p:sldId id="406" r:id="rId66"/>
    <p:sldId id="407" r:id="rId67"/>
    <p:sldId id="419" r:id="rId68"/>
    <p:sldId id="471" r:id="rId69"/>
    <p:sldId id="421" r:id="rId70"/>
    <p:sldId id="494" r:id="rId71"/>
    <p:sldId id="413" r:id="rId72"/>
    <p:sldId id="1192" r:id="rId73"/>
    <p:sldId id="428" r:id="rId74"/>
    <p:sldId id="430" r:id="rId75"/>
    <p:sldId id="431" r:id="rId76"/>
    <p:sldId id="432" r:id="rId77"/>
    <p:sldId id="429" r:id="rId78"/>
    <p:sldId id="433" r:id="rId79"/>
    <p:sldId id="434" r:id="rId80"/>
    <p:sldId id="435" r:id="rId81"/>
    <p:sldId id="436" r:id="rId82"/>
    <p:sldId id="437" r:id="rId83"/>
    <p:sldId id="414" r:id="rId84"/>
    <p:sldId id="438" r:id="rId85"/>
    <p:sldId id="415" r:id="rId86"/>
    <p:sldId id="416" r:id="rId87"/>
    <p:sldId id="439" r:id="rId88"/>
    <p:sldId id="440" r:id="rId89"/>
    <p:sldId id="441" r:id="rId90"/>
    <p:sldId id="442" r:id="rId91"/>
    <p:sldId id="443" r:id="rId92"/>
    <p:sldId id="447" r:id="rId93"/>
    <p:sldId id="444" r:id="rId94"/>
    <p:sldId id="448" r:id="rId95"/>
    <p:sldId id="449" r:id="rId96"/>
    <p:sldId id="451" r:id="rId97"/>
    <p:sldId id="450" r:id="rId98"/>
    <p:sldId id="410" r:id="rId99"/>
    <p:sldId id="453" r:id="rId100"/>
    <p:sldId id="452" r:id="rId101"/>
    <p:sldId id="445" r:id="rId102"/>
    <p:sldId id="454" r:id="rId103"/>
    <p:sldId id="459" r:id="rId104"/>
    <p:sldId id="455" r:id="rId105"/>
    <p:sldId id="457" r:id="rId106"/>
    <p:sldId id="456" r:id="rId107"/>
    <p:sldId id="458" r:id="rId108"/>
    <p:sldId id="1193" r:id="rId109"/>
    <p:sldId id="463" r:id="rId110"/>
    <p:sldId id="464" r:id="rId111"/>
    <p:sldId id="461" r:id="rId112"/>
    <p:sldId id="465" r:id="rId113"/>
    <p:sldId id="462" r:id="rId114"/>
    <p:sldId id="278" r:id="rId115"/>
    <p:sldId id="1195" r:id="rId116"/>
    <p:sldId id="1189" r:id="rId117"/>
    <p:sldId id="1196" r:id="rId118"/>
    <p:sldId id="1197" r:id="rId119"/>
    <p:sldId id="1194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7255B-A4FD-4E69-825C-3590D6F03A8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A1B9-EEA7-4BEC-A9A0-5D3542BC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C775-85B8-45B1-9599-52387181B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3628-2B4F-47B7-87B8-6227FD1C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8AAE-89C5-48EA-B93A-74AEC4FC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93DC1-3292-485A-AEC7-9F4A1E13913B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765E-F8A6-4E52-8F9F-D4B7F0DD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15-983B-4C52-802C-C883F22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B9A6-E806-4BFB-94F6-4A5EA5E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55C2F-9A56-49FB-9A69-CFA9A3BF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FFCC-1567-4C5D-84F6-701F2609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216F-7D13-4653-A041-7DD0FDB179D7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A83F-C5A0-4730-8BEC-D7BAE2EB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8986-F04A-4A94-943D-A734992F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A5DE6-BE86-40C5-B96D-0CC89F515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92900-1EAE-4A3D-AEF4-FDC9FE46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0A6B-DC6F-4BD0-A85A-2EF441CA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0D498-2B93-4044-8DD9-5D0782AEE39F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C672-56D5-49EE-A87A-14019DB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3FE4C-D55F-410F-B97E-8792B82F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17C7-B1F0-4C8E-8AC5-71B84A6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607-FB13-4570-8D4C-6C6548C0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85EB-614B-48E1-851F-D820B71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9CC-DDA5-4636-8C11-E42910F9FA6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A92-BFFF-4135-BC6C-604AEE71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93FB-03D2-40DB-9B36-C1D5D5CB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51BF-3DC1-4378-8B17-E3BAC2B6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0C37-9125-4BB8-8AD3-DD5C850A9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F50A1-A07D-4F47-9C19-09B3A565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13A6-0215-4DD0-87D2-B2B4FEF0BD92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9D8A-0B3E-429C-94FA-B14B74D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CACE-77FC-43F5-94D4-81DFE681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CA88-CC3C-4155-B416-43E6B6F8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224D-4C68-4F5A-9980-1BB5488C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E9A6-CC81-46E2-9C9D-B61FDC480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A0F73-43E9-40A8-B736-8FC9668B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A9D23-06AC-47C5-9965-2D19E61F443F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5F99C-C32A-47DE-A867-C1A2A86B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FB29-36C2-450C-B7F9-5E55C1A6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8404-E756-41A5-B053-F54EC74A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81BA-FFB5-451F-AFF2-C3A4BBAE5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873D-F9BE-4EB9-AEEB-3B5E742B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65D28-347D-4202-8CAE-24EB82617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16FD-6516-43E2-8E1C-48226A70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64883-189A-4FB7-BD0E-2D652C8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3EC3-242A-4B05-8FFE-6250454F30A5}" type="datetime1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CABA-F508-4D3E-A297-EB6D1157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B0F8F-EFAC-466E-8A18-8F68C9CC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A1D-19F2-411D-A090-797466D4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7F852-8B6C-4942-B479-7C29B31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DA4F-81F0-4F74-B249-627AEF49A55A}" type="datetime1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1BFB-FD26-4607-B22C-F392D3EC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67DF-802D-49E9-ADD3-975F6ECB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C7674-8B84-49FF-9C53-DC830186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3742-E429-4DD6-9D5A-FBC05A967B41}" type="datetime1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E3616-5B26-4595-BD80-929D78F2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79A5-23B1-4F3B-9591-8B93AF2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084" y="6356350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AAE2-B523-4BC6-B3D5-C5D0D5B9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EF6D-199A-434A-B4F8-E8E921C8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70BC-4140-491E-9135-835CCF26F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AF15-FDF7-479D-B826-3B4366BB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CEBC-D1D4-4EA6-9334-F9E282F5F617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8994-8671-4847-B4AB-BDBBEF5F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DFF-A3B5-4B35-A33F-3A3768DD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D5F4-E3C3-4E07-A2B5-C8806E54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922C9-A3EF-4098-ADF6-092EEBF92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61D8B-F553-4859-A19F-D84C0E176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7CCD3-AAD8-4C89-B3DD-F4F2524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4C68-1879-4F02-8BA5-CE1237C5D900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77F4E-5ECC-4EEA-AFA8-EE4006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B2C-BB00-42FB-88FD-01E337D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1E59D-E5A5-46DD-9B9A-C9FC3FEA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8746F-6668-4688-BE55-6321A06B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F6E4-1BC7-49D8-B6DE-045E1658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3BE7-05D7-48E2-8BF3-E2D79ECF5F1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51A2-8BFE-4992-A430-9C19410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D921-9FCA-4BE8-8980-6AD5A17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D106-F457-4B32-88B0-84FEDE0D6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hang school logo">
            <a:extLst>
              <a:ext uri="{FF2B5EF4-FFF2-40B4-BE49-F238E27FC236}">
                <a16:creationId xmlns:a16="http://schemas.microsoft.com/office/drawing/2014/main" id="{573EE76C-8E19-429A-8ED9-E237E1646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8"/>
          <a:stretch/>
        </p:blipFill>
        <p:spPr bwMode="auto">
          <a:xfrm>
            <a:off x="8018601" y="5483537"/>
            <a:ext cx="3971629" cy="120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C9804-8149-4B7C-B2C8-FAA0B03BB8E0}"/>
              </a:ext>
            </a:extLst>
          </p:cNvPr>
          <p:cNvSpPr txBox="1"/>
          <p:nvPr/>
        </p:nvSpPr>
        <p:spPr>
          <a:xfrm>
            <a:off x="512222" y="5823389"/>
            <a:ext cx="643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Lecture 7: </a:t>
            </a:r>
            <a:r>
              <a:rPr lang="en-US" sz="2800" dirty="0"/>
              <a:t>More advanced Haskell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FE0E8B-D128-4F17-8394-DAF0D2C68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4463"/>
            <a:ext cx="9144000" cy="1556456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+mn-lt"/>
                <a:cs typeface="Calibri" panose="020F0502020204030204" pitchFamily="34" charset="0"/>
              </a:rPr>
              <a:t>CCPS 506</a:t>
            </a:r>
            <a:endParaRPr lang="en-US" sz="54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9C11643-3799-4162-9C36-60F25CD9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400936"/>
          </a:xfrm>
        </p:spPr>
        <p:txBody>
          <a:bodyPr>
            <a:normAutofit/>
          </a:bodyPr>
          <a:lstStyle/>
          <a:p>
            <a:r>
              <a:rPr lang="en-US" sz="3200" b="1" dirty="0"/>
              <a:t>Comparative Programming Languages</a:t>
            </a:r>
          </a:p>
          <a:p>
            <a:r>
              <a:rPr lang="en-US" sz="3200" b="1" dirty="0"/>
              <a:t>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25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D972E-F743-4E8F-81AC-D6DB409BB7DA}"/>
              </a:ext>
            </a:extLst>
          </p:cNvPr>
          <p:cNvSpPr txBox="1"/>
          <p:nvPr/>
        </p:nvSpPr>
        <p:spPr>
          <a:xfrm>
            <a:off x="3327633" y="2122415"/>
            <a:ext cx="55367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Moving 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93CB9-A2EA-48CF-A94D-2487FA6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5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2ACA8-74F3-496B-A84A-EF2C1C2E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93" y="1707657"/>
            <a:ext cx="973455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E6A3E-C597-4564-8C43-3F4DBDDDD14E}"/>
              </a:ext>
            </a:extLst>
          </p:cNvPr>
          <p:cNvSpPr/>
          <p:nvPr/>
        </p:nvSpPr>
        <p:spPr>
          <a:xfrm>
            <a:off x="452760" y="1535837"/>
            <a:ext cx="11123723" cy="109195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F57D-7BE3-417B-BACE-D949A8A17BC2}"/>
              </a:ext>
            </a:extLst>
          </p:cNvPr>
          <p:cNvSpPr/>
          <p:nvPr/>
        </p:nvSpPr>
        <p:spPr>
          <a:xfrm>
            <a:off x="452760" y="4181383"/>
            <a:ext cx="11123722" cy="231434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1AC1-FA04-44ED-BCD8-D6607D85FE25}"/>
              </a:ext>
            </a:extLst>
          </p:cNvPr>
          <p:cNvSpPr txBox="1"/>
          <p:nvPr/>
        </p:nvSpPr>
        <p:spPr>
          <a:xfrm>
            <a:off x="3039563" y="4773102"/>
            <a:ext cx="558192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minimal definition for being an instance of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r>
              <a:rPr lang="en-US" sz="2400" dirty="0"/>
              <a:t> is </a:t>
            </a:r>
            <a:r>
              <a:rPr lang="en-US" sz="2400" b="1" dirty="0"/>
              <a:t>==</a:t>
            </a:r>
            <a:r>
              <a:rPr lang="en-US" sz="2400" dirty="0"/>
              <a:t> *OR* </a:t>
            </a:r>
            <a:r>
              <a:rPr lang="en-US" sz="2400" b="1" dirty="0"/>
              <a:t>/=</a:t>
            </a:r>
            <a:r>
              <a:rPr lang="en-US" sz="2400" dirty="0"/>
              <a:t> (not equal)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defined ==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975F78-0612-425C-AE95-859025F37FDA}"/>
              </a:ext>
            </a:extLst>
          </p:cNvPr>
          <p:cNvSpPr/>
          <p:nvPr/>
        </p:nvSpPr>
        <p:spPr>
          <a:xfrm>
            <a:off x="4021583" y="3657600"/>
            <a:ext cx="328474" cy="656948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7DB6B2-B7BA-4959-91FD-DC35226D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E246DE-F8E7-4EE1-9DDF-675563E2BC1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Minimal Definition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0F6B78-8162-49E1-8C0B-E35629AFA77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6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5C0DE-FF2E-495E-82A5-1B86DD63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5" y="782989"/>
            <a:ext cx="7134225" cy="469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8D7647-B8EB-4676-AB49-119936469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9"/>
          <a:stretch/>
        </p:blipFill>
        <p:spPr>
          <a:xfrm>
            <a:off x="7639003" y="1054451"/>
            <a:ext cx="4552997" cy="41529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BDEF5C-7C27-46D7-8D27-1C0BA4E44614}"/>
              </a:ext>
            </a:extLst>
          </p:cNvPr>
          <p:cNvSpPr/>
          <p:nvPr/>
        </p:nvSpPr>
        <p:spPr>
          <a:xfrm>
            <a:off x="7537142" y="3116061"/>
            <a:ext cx="2689934" cy="73684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8C24B-9AF8-4C44-8A50-7D0692C4969B}"/>
              </a:ext>
            </a:extLst>
          </p:cNvPr>
          <p:cNvSpPr txBox="1"/>
          <p:nvPr/>
        </p:nvSpPr>
        <p:spPr>
          <a:xfrm>
            <a:off x="6400800" y="4509318"/>
            <a:ext cx="4820575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Haskell is clever enough to derive /= from our definition of ==, and vice versa.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1EA4-15C6-4AFF-A132-4CCF152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CD32C-9AEE-45FB-813A-C07E61E4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7" y="1729157"/>
            <a:ext cx="7800975" cy="469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B6DDD-A495-408B-A02A-320C3AA12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3"/>
          <a:stretch/>
        </p:blipFill>
        <p:spPr>
          <a:xfrm>
            <a:off x="7886792" y="2143911"/>
            <a:ext cx="4305208" cy="3724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19081-EF1F-4319-A991-AAB58B90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0042B1-3CEF-4E62-8FC5-935F5DF1637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Let’s Add /= Anyway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112345-F9AD-4432-91F7-7EBBFF6DF1B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A5210-BFD9-410D-8808-1DD7708C43B5}"/>
              </a:ext>
            </a:extLst>
          </p:cNvPr>
          <p:cNvSpPr txBox="1"/>
          <p:nvPr/>
        </p:nvSpPr>
        <p:spPr>
          <a:xfrm>
            <a:off x="1067537" y="2163095"/>
            <a:ext cx="1005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should remind you of interfaces in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B623D-7533-417F-8C87-987EEBCB03FE}"/>
              </a:ext>
            </a:extLst>
          </p:cNvPr>
          <p:cNvSpPr txBox="1"/>
          <p:nvPr/>
        </p:nvSpPr>
        <p:spPr>
          <a:xfrm>
            <a:off x="1892301" y="2932311"/>
            <a:ext cx="8407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 create a Java class that implements an interface, it must define all method signatures present in that interface</a:t>
            </a:r>
          </a:p>
        </p:txBody>
      </p:sp>
      <p:pic>
        <p:nvPicPr>
          <p:cNvPr id="4" name="Picture 10" descr="Image result for java">
            <a:extLst>
              <a:ext uri="{FF2B5EF4-FFF2-40B4-BE49-F238E27FC236}">
                <a16:creationId xmlns:a16="http://schemas.microsoft.com/office/drawing/2014/main" id="{491BA2A5-265A-4813-8E94-64401F3F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7013">
            <a:off x="488790" y="1607978"/>
            <a:ext cx="1778662" cy="11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8B456-25E2-4CF6-8DAF-2E230A4D953C}"/>
              </a:ext>
            </a:extLst>
          </p:cNvPr>
          <p:cNvSpPr txBox="1"/>
          <p:nvPr/>
        </p:nvSpPr>
        <p:spPr>
          <a:xfrm>
            <a:off x="2858952" y="4070859"/>
            <a:ext cx="647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common is the </a:t>
            </a:r>
            <a:r>
              <a:rPr lang="en-US" sz="2400" b="1" dirty="0"/>
              <a:t>Comparable</a:t>
            </a:r>
            <a:r>
              <a:rPr lang="en-US" sz="2400" dirty="0"/>
              <a:t>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050A9-2A59-4B17-A0AB-2EDD4471F4CD}"/>
              </a:ext>
            </a:extLst>
          </p:cNvPr>
          <p:cNvSpPr txBox="1"/>
          <p:nvPr/>
        </p:nvSpPr>
        <p:spPr>
          <a:xfrm>
            <a:off x="2205808" y="4840075"/>
            <a:ext cx="7780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our Java class implements Comparable, we must define some way of comparing two instances of our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D6333-E694-4F8A-8805-AA93D97F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0FA3D0-3D6C-48E1-BE15-0D6CC4B2213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By The Way…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E06EDA-6730-4F8E-B572-6B13EE36B2CD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5B4C6-76FC-48C0-BC71-3D84C5E0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96" y="1684769"/>
            <a:ext cx="7305675" cy="469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35D2F-AEC8-4F99-AC81-107D3C02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55" y="1862322"/>
            <a:ext cx="7315200" cy="46958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29AC40-1D5D-435C-8C70-EC1C88ABEABF}"/>
              </a:ext>
            </a:extLst>
          </p:cNvPr>
          <p:cNvSpPr/>
          <p:nvPr/>
        </p:nvSpPr>
        <p:spPr>
          <a:xfrm>
            <a:off x="6178859" y="3497802"/>
            <a:ext cx="4323426" cy="470517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FE18-EC50-47B9-86A4-A0428E20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7E6BF9-A85C-45BD-813A-FB03F74107F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Instance of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93F6DE-CAB2-479C-A07B-F3ABE853BF5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27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653997-B190-49D3-82DF-CC6C40C9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1" y="539540"/>
            <a:ext cx="7305675" cy="469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CA4D8-91D2-4447-94E2-E4813C41A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2"/>
          <a:stretch/>
        </p:blipFill>
        <p:spPr>
          <a:xfrm>
            <a:off x="7325650" y="779237"/>
            <a:ext cx="4866350" cy="469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37A93-A79C-4760-85A5-0F3BB9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376"/>
          <a:stretch/>
        </p:blipFill>
        <p:spPr>
          <a:xfrm>
            <a:off x="5873051" y="4245976"/>
            <a:ext cx="5686425" cy="2612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B6C90-CA80-44DB-BCBD-8AFA7E7334A3}"/>
              </a:ext>
            </a:extLst>
          </p:cNvPr>
          <p:cNvSpPr txBox="1"/>
          <p:nvPr/>
        </p:nvSpPr>
        <p:spPr>
          <a:xfrm>
            <a:off x="553819" y="4644065"/>
            <a:ext cx="5191994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only implementing for Pt2.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Adding Pt3 follows the same pattern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D1841-5F43-4EA0-8567-9C2222B5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691D4-BF39-4A96-8ED4-74BAF199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0" y="1640380"/>
            <a:ext cx="10163175" cy="4695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19F079-6111-4345-A5F5-9A429174EEA1}"/>
              </a:ext>
            </a:extLst>
          </p:cNvPr>
          <p:cNvSpPr/>
          <p:nvPr/>
        </p:nvSpPr>
        <p:spPr>
          <a:xfrm>
            <a:off x="1129080" y="2521258"/>
            <a:ext cx="9914741" cy="31693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0197-C04F-450A-A272-CE7ADA62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25A2A6-6041-4E9F-B771-11742BE01B1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Instance of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D1C66-4914-45F6-8C97-18B1EFD966B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1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61C42-42F8-4031-88C3-AA4B93E7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0" y="333790"/>
            <a:ext cx="7686675" cy="604837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453264-6B33-41CE-8276-B596F2A05EFE}"/>
              </a:ext>
            </a:extLst>
          </p:cNvPr>
          <p:cNvSpPr/>
          <p:nvPr/>
        </p:nvSpPr>
        <p:spPr>
          <a:xfrm>
            <a:off x="4208017" y="3906175"/>
            <a:ext cx="3915051" cy="74572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E5F50-B09C-4B14-A3FA-67C32CA658F5}"/>
              </a:ext>
            </a:extLst>
          </p:cNvPr>
          <p:cNvSpPr txBox="1"/>
          <p:nvPr/>
        </p:nvSpPr>
        <p:spPr>
          <a:xfrm>
            <a:off x="6308219" y="1593325"/>
            <a:ext cx="5264458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may look circular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using abs and signum in our definition of abs and signum.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However! x1 and y1 are Float.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abs and signum </a:t>
            </a:r>
            <a:r>
              <a:rPr lang="en-US" sz="2400" i="1" dirty="0"/>
              <a:t>are</a:t>
            </a:r>
            <a:r>
              <a:rPr lang="en-US" sz="2400" dirty="0"/>
              <a:t> defined for Float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We’re defining them for Pt2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34CE3-F39E-4E68-BE7F-4179ECFE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D43FC-5F05-4357-9210-819A1A44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2" y="280524"/>
            <a:ext cx="7686675" cy="6048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F0D3-475F-41D0-B676-72B1A38D8BB1}"/>
              </a:ext>
            </a:extLst>
          </p:cNvPr>
          <p:cNvCxnSpPr/>
          <p:nvPr/>
        </p:nvCxnSpPr>
        <p:spPr>
          <a:xfrm>
            <a:off x="1340528" y="4802819"/>
            <a:ext cx="6258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573109-8057-4E93-9971-C34A0679DD63}"/>
              </a:ext>
            </a:extLst>
          </p:cNvPr>
          <p:cNvSpPr txBox="1"/>
          <p:nvPr/>
        </p:nvSpPr>
        <p:spPr>
          <a:xfrm>
            <a:off x="5570857" y="765254"/>
            <a:ext cx="5325688" cy="1938992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fromInteger</a:t>
            </a:r>
            <a:r>
              <a:rPr lang="en-US" sz="2400" dirty="0"/>
              <a:t> is a </a:t>
            </a:r>
            <a:r>
              <a:rPr lang="en-US" sz="2400" i="1" dirty="0"/>
              <a:t>coercion</a:t>
            </a:r>
            <a:r>
              <a:rPr lang="en-US" sz="2400" dirty="0"/>
              <a:t>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Dictates how our custom type can be created from an Integer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Takes an Integer, returns a 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Lets us do this…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E3DF2-72FE-41A3-9687-8E1B732B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10" b="30465"/>
          <a:stretch/>
        </p:blipFill>
        <p:spPr>
          <a:xfrm>
            <a:off x="8399521" y="3188718"/>
            <a:ext cx="3792479" cy="36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41032-198E-4ABF-A337-A261F1B9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2" y="280524"/>
            <a:ext cx="7686675" cy="6048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84F75-D21A-4218-BD86-3CFF752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1"/>
          <a:stretch/>
        </p:blipFill>
        <p:spPr>
          <a:xfrm>
            <a:off x="7751361" y="863538"/>
            <a:ext cx="4440639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E1485-3730-4EAC-8BF1-4DD58A46C6A3}"/>
              </a:ext>
            </a:extLst>
          </p:cNvPr>
          <p:cNvSpPr txBox="1"/>
          <p:nvPr/>
        </p:nvSpPr>
        <p:spPr>
          <a:xfrm>
            <a:off x="8353887" y="3932808"/>
            <a:ext cx="2512381" cy="120032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No more warnings!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760F4-400B-43A8-944E-5EDACB84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unction">
            <a:extLst>
              <a:ext uri="{FF2B5EF4-FFF2-40B4-BE49-F238E27FC236}">
                <a16:creationId xmlns:a16="http://schemas.microsoft.com/office/drawing/2014/main" id="{23C2DE3E-F119-40A9-9862-65E6759D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17" y="517586"/>
            <a:ext cx="5729241" cy="56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DABDC-868E-4E94-9442-1E8AD8CE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411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BF29E-15F7-45C3-B78F-450BD177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819150"/>
            <a:ext cx="5495925" cy="5219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77531-B204-4CC4-A682-9B64D790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48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A99884-F9EF-44A4-A498-638479BAAE06}"/>
              </a:ext>
            </a:extLst>
          </p:cNvPr>
          <p:cNvSpPr txBox="1"/>
          <p:nvPr/>
        </p:nvSpPr>
        <p:spPr>
          <a:xfrm>
            <a:off x="1254339" y="1636617"/>
            <a:ext cx="991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Java-speak, define our own </a:t>
            </a:r>
            <a:r>
              <a:rPr lang="en-US" sz="2400" dirty="0" err="1"/>
              <a:t>toString</a:t>
            </a:r>
            <a:r>
              <a:rPr lang="en-US" sz="2400" dirty="0"/>
              <a:t>(), instead of deriving the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610C1-1575-4A2E-A612-E500C2EFD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23"/>
          <a:stretch/>
        </p:blipFill>
        <p:spPr>
          <a:xfrm>
            <a:off x="1022406" y="2521628"/>
            <a:ext cx="8858250" cy="4336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7EF02-4318-4C21-8222-A6361F33350D}"/>
              </a:ext>
            </a:extLst>
          </p:cNvPr>
          <p:cNvSpPr/>
          <p:nvPr/>
        </p:nvSpPr>
        <p:spPr>
          <a:xfrm>
            <a:off x="1020933" y="3728619"/>
            <a:ext cx="5069146" cy="16246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C89F0-1013-47DB-9B2C-2544847313F2}"/>
              </a:ext>
            </a:extLst>
          </p:cNvPr>
          <p:cNvSpPr txBox="1"/>
          <p:nvPr/>
        </p:nvSpPr>
        <p:spPr>
          <a:xfrm>
            <a:off x="6090079" y="3756096"/>
            <a:ext cx="5613647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minimal definition for Show is easy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to implement show OR </a:t>
            </a:r>
            <a:r>
              <a:rPr lang="en-US" sz="2400" dirty="0" err="1"/>
              <a:t>showsPrec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do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 to go from Pt2 to a String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A1E81-3253-435D-B9F9-C5E6A305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7105F8-CFBB-4718-9D5D-2A3D82CE882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Instance of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Show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BFF704-C150-4470-AFD9-D32592A9856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build="p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4090B-7838-4096-93DB-D19BCE64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772773"/>
            <a:ext cx="7686675" cy="488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CDB043-4DE0-4735-B08C-B35ED34DF27E}"/>
              </a:ext>
            </a:extLst>
          </p:cNvPr>
          <p:cNvSpPr txBox="1"/>
          <p:nvPr/>
        </p:nvSpPr>
        <p:spPr>
          <a:xfrm>
            <a:off x="6761063" y="2367182"/>
            <a:ext cx="3728622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longer need to derive Show, we’ve made our own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36760-A866-443D-A4F9-20CECAA63A05}"/>
              </a:ext>
            </a:extLst>
          </p:cNvPr>
          <p:cNvCxnSpPr>
            <a:cxnSpLocks/>
          </p:cNvCxnSpPr>
          <p:nvPr/>
        </p:nvCxnSpPr>
        <p:spPr>
          <a:xfrm flipH="1">
            <a:off x="5848442" y="2965141"/>
            <a:ext cx="912621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80C208-BD99-43D4-AA43-B4ACC61EF462}"/>
              </a:ext>
            </a:extLst>
          </p:cNvPr>
          <p:cNvSpPr txBox="1"/>
          <p:nvPr/>
        </p:nvSpPr>
        <p:spPr>
          <a:xfrm>
            <a:off x="1366567" y="4703811"/>
            <a:ext cx="8848585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string concatenation to create a pleasing visual output for Pt2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doing so, we make use of show as defined for Floats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EB8E99D-1AE8-4BF9-B47A-5A207772296C}"/>
              </a:ext>
            </a:extLst>
          </p:cNvPr>
          <p:cNvSpPr/>
          <p:nvPr/>
        </p:nvSpPr>
        <p:spPr>
          <a:xfrm rot="5400000">
            <a:off x="5608742" y="1464816"/>
            <a:ext cx="355107" cy="5610688"/>
          </a:xfrm>
          <a:prstGeom prst="rightBrace">
            <a:avLst>
              <a:gd name="adj1" fmla="val 42666"/>
              <a:gd name="adj2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335E5-B208-4835-93A6-935B4377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BD0AA-0652-40AD-A78C-5D61330E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810271"/>
            <a:ext cx="6438900" cy="5219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FCFF0-F9EB-4093-919B-B52D589A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66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73368-1DEB-4269-9844-4382170DE048}"/>
              </a:ext>
            </a:extLst>
          </p:cNvPr>
          <p:cNvSpPr/>
          <p:nvPr/>
        </p:nvSpPr>
        <p:spPr>
          <a:xfrm>
            <a:off x="1466726" y="2658409"/>
            <a:ext cx="9279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https://en.wikibooks.org/wiki/Yet_Another_Haskell_Tutorial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C6868-9EC1-4E6C-9FCA-B5D291E22A91}"/>
              </a:ext>
            </a:extLst>
          </p:cNvPr>
          <p:cNvSpPr txBox="1"/>
          <p:nvPr/>
        </p:nvSpPr>
        <p:spPr>
          <a:xfrm>
            <a:off x="1966363" y="1283678"/>
            <a:ext cx="827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Haskell Tutorials/References: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ACA349-7C38-4AB8-91EF-D919B836CB42}"/>
              </a:ext>
            </a:extLst>
          </p:cNvPr>
          <p:cNvSpPr/>
          <p:nvPr/>
        </p:nvSpPr>
        <p:spPr>
          <a:xfrm>
            <a:off x="2196797" y="3725363"/>
            <a:ext cx="7819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http://cheatsheet.codeslower.com/CheatSheet.pdf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1B127-AA5D-491A-8B56-27571936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94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nswers">
            <a:extLst>
              <a:ext uri="{FF2B5EF4-FFF2-40B4-BE49-F238E27FC236}">
                <a16:creationId xmlns:a16="http://schemas.microsoft.com/office/drawing/2014/main" id="{421155FD-045E-4EC0-870C-E7F97360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26" y="2222180"/>
            <a:ext cx="9426167" cy="463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A89C6-5A5E-4B2B-A246-F938ED57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55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A3BF82-00D7-4EB3-9F91-D94A04BA3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049"/>
          <a:stretch/>
        </p:blipFill>
        <p:spPr>
          <a:xfrm>
            <a:off x="1609041" y="1577130"/>
            <a:ext cx="9020265" cy="5100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B4F8D9-3536-4810-8746-F40492E1A0D3}"/>
              </a:ext>
            </a:extLst>
          </p:cNvPr>
          <p:cNvSpPr/>
          <p:nvPr/>
        </p:nvSpPr>
        <p:spPr>
          <a:xfrm>
            <a:off x="5199182" y="2598634"/>
            <a:ext cx="3598877" cy="37750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B5C12-C57C-4C57-8DE6-8798EDFD87A0}"/>
              </a:ext>
            </a:extLst>
          </p:cNvPr>
          <p:cNvSpPr txBox="1"/>
          <p:nvPr/>
        </p:nvSpPr>
        <p:spPr>
          <a:xfrm>
            <a:off x="6449141" y="4680705"/>
            <a:ext cx="4697835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 initialized as head of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head of list and current result into </a:t>
            </a:r>
            <a:r>
              <a:rPr lang="en-US" sz="2400" dirty="0">
                <a:latin typeface="Consolas" panose="020B0609020204030204" pitchFamily="49" charset="0"/>
              </a:rPr>
              <a:t>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044FA-C10E-4BD6-BAA2-34BEB8A92993}"/>
              </a:ext>
            </a:extLst>
          </p:cNvPr>
          <p:cNvSpPr/>
          <p:nvPr/>
        </p:nvSpPr>
        <p:spPr>
          <a:xfrm>
            <a:off x="7480986" y="3115886"/>
            <a:ext cx="1493241" cy="40267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B727F-48F2-422F-806C-39EC04A2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8C717-80CF-4E8D-AC03-C30D21B605D3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4886D-54AB-4B68-92B5-B105227A59C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 animBg="1"/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46A271-2A63-4143-AD39-F5CA02C1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8" b="12049"/>
          <a:stretch/>
        </p:blipFill>
        <p:spPr>
          <a:xfrm>
            <a:off x="520465" y="1577130"/>
            <a:ext cx="9020265" cy="5100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BB8F3-B9D5-4B88-A788-F0B42E1E9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88" b="34357"/>
          <a:stretch/>
        </p:blipFill>
        <p:spPr>
          <a:xfrm>
            <a:off x="5971825" y="3875591"/>
            <a:ext cx="6220175" cy="2982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71AC1-4D83-4EC4-A441-AD5BEECA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D31210-1CF1-4AD5-9226-60A2BF16556F}"/>
              </a:ext>
            </a:extLst>
          </p:cNvPr>
          <p:cNvSpPr txBox="1">
            <a:spLocks/>
          </p:cNvSpPr>
          <p:nvPr/>
        </p:nvSpPr>
        <p:spPr>
          <a:xfrm>
            <a:off x="838200" y="8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onsolas" panose="020B0609020204030204" pitchFamily="49" charset="0"/>
              </a:rPr>
              <a:t>Enum.reduce</a:t>
            </a:r>
            <a:r>
              <a:rPr lang="en-US" sz="4000" b="1" dirty="0">
                <a:latin typeface="Consolas" panose="020B0609020204030204" pitchFamily="49" charset="0"/>
              </a:rPr>
              <a:t>:</a:t>
            </a:r>
            <a:r>
              <a:rPr lang="en-US" sz="4000" dirty="0">
                <a:latin typeface="+mn-lt"/>
              </a:rPr>
              <a:t> We can do it!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E3CA3-946A-4144-9EBD-10C8EE28FF0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4E9D1-5524-4525-A1DC-8A775526B00A}"/>
              </a:ext>
            </a:extLst>
          </p:cNvPr>
          <p:cNvSpPr txBox="1"/>
          <p:nvPr/>
        </p:nvSpPr>
        <p:spPr>
          <a:xfrm>
            <a:off x="3054271" y="733293"/>
            <a:ext cx="608345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acc</a:t>
            </a:r>
            <a:r>
              <a:rPr lang="en-US" sz="2400" dirty="0"/>
              <a:t> is the running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default, initialized to first element in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1F6F4-FE59-43F5-B786-BD2A1A7C7719}"/>
              </a:ext>
            </a:extLst>
          </p:cNvPr>
          <p:cNvSpPr txBox="1"/>
          <p:nvPr/>
        </p:nvSpPr>
        <p:spPr>
          <a:xfrm>
            <a:off x="2642531" y="1986297"/>
            <a:ext cx="6906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add an optional 3</a:t>
            </a:r>
            <a:r>
              <a:rPr lang="en-US" sz="2400" baseline="30000" dirty="0"/>
              <a:t>rd</a:t>
            </a:r>
            <a:r>
              <a:rPr lang="en-US" sz="2400" dirty="0"/>
              <a:t> argument to initialize </a:t>
            </a:r>
            <a:r>
              <a:rPr lang="en-US" sz="2400" b="1" dirty="0" err="1">
                <a:latin typeface="Consolas" panose="020B0609020204030204" pitchFamily="49" charset="0"/>
              </a:rPr>
              <a:t>acc</a:t>
            </a:r>
            <a:r>
              <a:rPr lang="en-US" sz="2400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9A6A4-90CF-44A7-B952-44A58BF4B73F}"/>
              </a:ext>
            </a:extLst>
          </p:cNvPr>
          <p:cNvSpPr/>
          <p:nvPr/>
        </p:nvSpPr>
        <p:spPr>
          <a:xfrm>
            <a:off x="1244726" y="2810943"/>
            <a:ext cx="9702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80"/>
                </a:solidFill>
                <a:latin typeface="Consolas" panose="020B0609020204030204" pitchFamily="49" charset="0"/>
              </a:rPr>
              <a:t>Enum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reduce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([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],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16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iex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080"/>
                </a:solidFill>
                <a:latin typeface="Consolas" panose="020B0609020204030204" pitchFamily="49" charset="0"/>
              </a:rPr>
              <a:t>Enum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reduce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([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3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],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(x,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 err="1">
                <a:solidFill>
                  <a:srgbClr val="5A6267"/>
                </a:solidFill>
                <a:latin typeface="Consolas" panose="020B0609020204030204" pitchFamily="49" charset="0"/>
              </a:rPr>
              <a:t>acc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sz="2400" dirty="0">
                <a:solidFill>
                  <a:srgbClr val="5A6267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9999"/>
                </a:solidFill>
                <a:latin typeface="Consolas" panose="020B0609020204030204" pitchFamily="49" charset="0"/>
              </a:rPr>
              <a:t>6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5DAFA-EFB7-4C12-AAA4-145014AAD823}"/>
              </a:ext>
            </a:extLst>
          </p:cNvPr>
          <p:cNvSpPr/>
          <p:nvPr/>
        </p:nvSpPr>
        <p:spPr>
          <a:xfrm>
            <a:off x="5867060" y="2777386"/>
            <a:ext cx="696286" cy="56154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96B9-C4CD-495D-A87E-B3D96FDD6A76}"/>
              </a:ext>
            </a:extLst>
          </p:cNvPr>
          <p:cNvSpPr txBox="1"/>
          <p:nvPr/>
        </p:nvSpPr>
        <p:spPr>
          <a:xfrm>
            <a:off x="3054270" y="4768312"/>
            <a:ext cx="608345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10 + 1 + 2 + 3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VS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1 + 2 + 3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86783-04DC-4B4E-9531-CD4E81AD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  <p:bldP spid="6" grpId="0" build="p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5940C-D0D3-4BBE-9695-76827E11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9DF31C-EA81-4D38-80C2-EC2B4A534E3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latin typeface="+mn-lt"/>
              </a:rPr>
              <a:t>MyEnum.reduce</a:t>
            </a:r>
            <a:r>
              <a:rPr lang="en-US" sz="4000" b="1" dirty="0">
                <a:latin typeface="+mn-lt"/>
              </a:rPr>
              <a:t>/3 Solution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0E57F0-371F-4E56-B2AD-9B90F17CC48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16FC29-28F7-437D-9C28-135E0C3FF111}"/>
              </a:ext>
            </a:extLst>
          </p:cNvPr>
          <p:cNvSpPr/>
          <p:nvPr/>
        </p:nvSpPr>
        <p:spPr>
          <a:xfrm>
            <a:off x="711503" y="3038152"/>
            <a:ext cx="107689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def reduce(list, f)      do </a:t>
            </a:r>
            <a:r>
              <a:rPr lang="en-US" sz="2400" dirty="0" err="1">
                <a:latin typeface="Consolas" panose="020B0609020204030204" pitchFamily="49" charset="0"/>
              </a:rPr>
              <a:t>reduceP</a:t>
            </a:r>
            <a:r>
              <a:rPr lang="en-US" sz="2400" dirty="0">
                <a:latin typeface="Consolas" panose="020B0609020204030204" pitchFamily="49" charset="0"/>
              </a:rPr>
              <a:t>((</a:t>
            </a:r>
            <a:r>
              <a:rPr lang="en-US" sz="2400" dirty="0" err="1">
                <a:latin typeface="Consolas" panose="020B0609020204030204" pitchFamily="49" charset="0"/>
              </a:rPr>
              <a:t>tl</a:t>
            </a:r>
            <a:r>
              <a:rPr lang="en-US" sz="2400" dirty="0">
                <a:latin typeface="Consolas" panose="020B0609020204030204" pitchFamily="49" charset="0"/>
              </a:rPr>
              <a:t> list), f, </a:t>
            </a:r>
            <a:r>
              <a:rPr lang="en-US" sz="2400" dirty="0" err="1">
                <a:latin typeface="Consolas" panose="020B0609020204030204" pitchFamily="49" charset="0"/>
              </a:rPr>
              <a:t>hd</a:t>
            </a:r>
            <a:r>
              <a:rPr lang="en-US" sz="2400" dirty="0">
                <a:latin typeface="Consolas" panose="020B0609020204030204" pitchFamily="49" charset="0"/>
              </a:rPr>
              <a:t> list) end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def reduce(list, </a:t>
            </a:r>
            <a:r>
              <a:rPr lang="en-US" sz="2400" dirty="0" err="1">
                <a:latin typeface="Consolas" panose="020B0609020204030204" pitchFamily="49" charset="0"/>
              </a:rPr>
              <a:t>acc</a:t>
            </a:r>
            <a:r>
              <a:rPr lang="en-US" sz="2400" dirty="0">
                <a:latin typeface="Consolas" panose="020B0609020204030204" pitchFamily="49" charset="0"/>
              </a:rPr>
              <a:t>, f) do </a:t>
            </a:r>
            <a:r>
              <a:rPr lang="en-US" sz="2400" dirty="0" err="1">
                <a:latin typeface="Consolas" panose="020B0609020204030204" pitchFamily="49" charset="0"/>
              </a:rPr>
              <a:t>reduceP</a:t>
            </a:r>
            <a:r>
              <a:rPr lang="en-US" sz="2400" dirty="0">
                <a:latin typeface="Consolas" panose="020B0609020204030204" pitchFamily="49" charset="0"/>
              </a:rPr>
              <a:t>(list, f, </a:t>
            </a:r>
            <a:r>
              <a:rPr lang="en-US" sz="2400" dirty="0" err="1">
                <a:latin typeface="Consolas" panose="020B0609020204030204" pitchFamily="49" charset="0"/>
              </a:rPr>
              <a:t>acc</a:t>
            </a:r>
            <a:r>
              <a:rPr lang="en-US" sz="2400" dirty="0">
                <a:latin typeface="Consolas" panose="020B0609020204030204" pitchFamily="49" charset="0"/>
              </a:rPr>
              <a:t>) end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defp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reduceP</a:t>
            </a:r>
            <a:r>
              <a:rPr lang="en-US" sz="2400" dirty="0">
                <a:latin typeface="Consolas" panose="020B0609020204030204" pitchFamily="49" charset="0"/>
              </a:rPr>
              <a:t>([], _, res)    do res end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defp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reduceP</a:t>
            </a:r>
            <a:r>
              <a:rPr lang="en-US" sz="2400" dirty="0">
                <a:latin typeface="Consolas" panose="020B0609020204030204" pitchFamily="49" charset="0"/>
              </a:rPr>
              <a:t>([</a:t>
            </a:r>
            <a:r>
              <a:rPr lang="en-US" sz="2400" dirty="0" err="1">
                <a:latin typeface="Consolas" panose="020B0609020204030204" pitchFamily="49" charset="0"/>
              </a:rPr>
              <a:t>h|t</a:t>
            </a:r>
            <a:r>
              <a:rPr lang="en-US" sz="2400" dirty="0">
                <a:latin typeface="Consolas" panose="020B0609020204030204" pitchFamily="49" charset="0"/>
              </a:rPr>
              <a:t>], f, res) do </a:t>
            </a:r>
            <a:r>
              <a:rPr lang="en-US" sz="2400" dirty="0" err="1">
                <a:latin typeface="Consolas" panose="020B0609020204030204" pitchFamily="49" charset="0"/>
              </a:rPr>
              <a:t>reduceP</a:t>
            </a:r>
            <a:r>
              <a:rPr lang="en-US" sz="2400" dirty="0">
                <a:latin typeface="Consolas" panose="020B0609020204030204" pitchFamily="49" charset="0"/>
              </a:rPr>
              <a:t>(t, f, f.(h, res))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8FFE0-4907-4246-BA80-07AD46882A7C}"/>
              </a:ext>
            </a:extLst>
          </p:cNvPr>
          <p:cNvSpPr txBox="1"/>
          <p:nvPr/>
        </p:nvSpPr>
        <p:spPr>
          <a:xfrm>
            <a:off x="970325" y="2044688"/>
            <a:ext cx="10251346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private functions with different names to avoid ambiguity in recursive calls</a:t>
            </a:r>
          </a:p>
        </p:txBody>
      </p:sp>
    </p:spTree>
    <p:extLst>
      <p:ext uri="{BB962C8B-B14F-4D97-AF65-F5344CB8AC3E}">
        <p14:creationId xmlns:p14="http://schemas.microsoft.com/office/powerpoint/2010/main" val="24463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0CCA8-5077-4CE4-9333-8671F8E5A2BB}"/>
              </a:ext>
            </a:extLst>
          </p:cNvPr>
          <p:cNvSpPr txBox="1"/>
          <p:nvPr/>
        </p:nvSpPr>
        <p:spPr>
          <a:xfrm>
            <a:off x="671003" y="1532333"/>
            <a:ext cx="111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expected of a pure functional language, functions are central in Haskell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024DB-15AD-428C-9214-6DF67F2A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64" y="2363330"/>
            <a:ext cx="5372100" cy="3914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3AA63-836C-4B2E-BC4B-4075279F3F59}"/>
              </a:ext>
            </a:extLst>
          </p:cNvPr>
          <p:cNvSpPr txBox="1"/>
          <p:nvPr/>
        </p:nvSpPr>
        <p:spPr>
          <a:xfrm>
            <a:off x="6915704" y="3284738"/>
            <a:ext cx="4216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we’re compiling our code, we need a 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we’re using the interactive window, we don’t.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C61C-2D27-49AA-8B12-63DEB7BC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309AD-5D7D-4D3E-8472-FF722D42835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C1E15-765B-4F42-BD97-145F78688C1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B7409-F850-4009-9735-D557F689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61" y="2201385"/>
            <a:ext cx="7019925" cy="451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EB53A-8E65-4292-BC4A-BACAAE2E0CA5}"/>
              </a:ext>
            </a:extLst>
          </p:cNvPr>
          <p:cNvSpPr txBox="1"/>
          <p:nvPr/>
        </p:nvSpPr>
        <p:spPr>
          <a:xfrm>
            <a:off x="671003" y="1532333"/>
            <a:ext cx="111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start simple: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BEC29-F529-498D-B74D-7B96D1DD3126}"/>
              </a:ext>
            </a:extLst>
          </p:cNvPr>
          <p:cNvSpPr txBox="1"/>
          <p:nvPr/>
        </p:nvSpPr>
        <p:spPr>
          <a:xfrm>
            <a:off x="976544" y="3687435"/>
            <a:ext cx="408520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Define function called </a:t>
            </a:r>
            <a:r>
              <a:rPr lang="en-US" sz="2400" b="1" dirty="0">
                <a:latin typeface="Consolas" panose="020B0609020204030204" pitchFamily="49" charset="0"/>
              </a:rPr>
              <a:t>square</a:t>
            </a:r>
            <a:r>
              <a:rPr lang="en-US" sz="2400" dirty="0"/>
              <a:t> that takes one argument </a:t>
            </a:r>
            <a:r>
              <a:rPr lang="en-US" sz="2400" b="1" dirty="0">
                <a:latin typeface="Consolas" panose="020B0609020204030204" pitchFamily="49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A9F6E8-C24C-4F3E-83B5-EE1E83367E1E}"/>
              </a:ext>
            </a:extLst>
          </p:cNvPr>
          <p:cNvCxnSpPr/>
          <p:nvPr/>
        </p:nvCxnSpPr>
        <p:spPr>
          <a:xfrm>
            <a:off x="4029721" y="3480047"/>
            <a:ext cx="12162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A3C3BC-7C63-4514-B8E1-B5DE1C4F17C9}"/>
              </a:ext>
            </a:extLst>
          </p:cNvPr>
          <p:cNvSpPr txBox="1"/>
          <p:nvPr/>
        </p:nvSpPr>
        <p:spPr>
          <a:xfrm>
            <a:off x="5569256" y="3687435"/>
            <a:ext cx="399157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square</a:t>
            </a:r>
            <a:r>
              <a:rPr lang="en-US" sz="2400" dirty="0"/>
              <a:t> computes x*x, where </a:t>
            </a:r>
            <a:r>
              <a:rPr lang="en-US" sz="2400" b="1" dirty="0">
                <a:latin typeface="Consolas" panose="020B0609020204030204" pitchFamily="49" charset="0"/>
              </a:rPr>
              <a:t>x</a:t>
            </a:r>
            <a:r>
              <a:rPr lang="en-US" sz="2400" dirty="0"/>
              <a:t> is the input argument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DF1C0-308B-4446-A04A-C51D4CD45D51}"/>
              </a:ext>
            </a:extLst>
          </p:cNvPr>
          <p:cNvCxnSpPr>
            <a:cxnSpLocks/>
          </p:cNvCxnSpPr>
          <p:nvPr/>
        </p:nvCxnSpPr>
        <p:spPr>
          <a:xfrm>
            <a:off x="5569256" y="3490405"/>
            <a:ext cx="57409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71794-FAB6-40BE-AAEB-D7A41299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28030C9-58DC-4368-808F-36D9163A671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D087C-08E2-4E61-A4F9-B7A80E80377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6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B7409-F850-4009-9735-D557F689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61" y="2201385"/>
            <a:ext cx="7019925" cy="451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EB53A-8E65-4292-BC4A-BACAAE2E0CA5}"/>
              </a:ext>
            </a:extLst>
          </p:cNvPr>
          <p:cNvSpPr txBox="1"/>
          <p:nvPr/>
        </p:nvSpPr>
        <p:spPr>
          <a:xfrm>
            <a:off x="671003" y="1532333"/>
            <a:ext cx="111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start simple: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0FA47-4A17-4357-B2B7-94E5727A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" r="1"/>
          <a:stretch/>
        </p:blipFill>
        <p:spPr>
          <a:xfrm>
            <a:off x="2778710" y="3476164"/>
            <a:ext cx="3476669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E29E3-2673-4ADE-8E8B-E5D4EFEC7DE8}"/>
              </a:ext>
            </a:extLst>
          </p:cNvPr>
          <p:cNvSpPr txBox="1"/>
          <p:nvPr/>
        </p:nvSpPr>
        <p:spPr>
          <a:xfrm>
            <a:off x="6637119" y="3195962"/>
            <a:ext cx="3258105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Invoke function </a:t>
            </a:r>
            <a:r>
              <a:rPr lang="en-US" sz="2400" b="1" dirty="0">
                <a:latin typeface="Consolas" panose="020B0609020204030204" pitchFamily="49" charset="0"/>
              </a:rPr>
              <a:t>square</a:t>
            </a:r>
            <a:r>
              <a:rPr lang="en-US" sz="2400" dirty="0"/>
              <a:t> in the typical fashion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E42692-91C7-4349-BB4B-3CC052C18C7E}"/>
              </a:ext>
            </a:extLst>
          </p:cNvPr>
          <p:cNvCxnSpPr>
            <a:stCxn id="6" idx="1"/>
          </p:cNvCxnSpPr>
          <p:nvPr/>
        </p:nvCxnSpPr>
        <p:spPr>
          <a:xfrm flipH="1">
            <a:off x="5326601" y="3611461"/>
            <a:ext cx="1310518" cy="175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D0DEE-42A0-4B28-B335-4F9EC3DB7755}"/>
              </a:ext>
            </a:extLst>
          </p:cNvPr>
          <p:cNvCxnSpPr>
            <a:cxnSpLocks/>
          </p:cNvCxnSpPr>
          <p:nvPr/>
        </p:nvCxnSpPr>
        <p:spPr>
          <a:xfrm flipH="1">
            <a:off x="6255379" y="4026959"/>
            <a:ext cx="381740" cy="13529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F6DC-3EC5-4E86-B7D1-A8043F45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1821FD-C44B-4AA1-8256-2264324E51D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55AA2E-AD5D-4AD4-8399-29F9347CBF1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656745-3D03-4790-8481-28A850007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39" y="1821356"/>
            <a:ext cx="7010400" cy="478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BEC29-F529-498D-B74D-7B96D1DD3126}"/>
              </a:ext>
            </a:extLst>
          </p:cNvPr>
          <p:cNvSpPr txBox="1"/>
          <p:nvPr/>
        </p:nvSpPr>
        <p:spPr>
          <a:xfrm>
            <a:off x="4595234" y="4254153"/>
            <a:ext cx="205074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list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271BA87-FB6B-4D36-86AE-352AA94B2291}"/>
              </a:ext>
            </a:extLst>
          </p:cNvPr>
          <p:cNvSpPr/>
          <p:nvPr/>
        </p:nvSpPr>
        <p:spPr>
          <a:xfrm rot="5400000">
            <a:off x="4965355" y="3287476"/>
            <a:ext cx="266333" cy="1006575"/>
          </a:xfrm>
          <a:prstGeom prst="rightBrace">
            <a:avLst>
              <a:gd name="adj1" fmla="val 8333"/>
              <a:gd name="adj2" fmla="val 23602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228C9-1629-4D27-B574-9A329DF8A82B}"/>
              </a:ext>
            </a:extLst>
          </p:cNvPr>
          <p:cNvSpPr txBox="1"/>
          <p:nvPr/>
        </p:nvSpPr>
        <p:spPr>
          <a:xfrm>
            <a:off x="2574525" y="4254153"/>
            <a:ext cx="1752360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named </a:t>
            </a:r>
            <a:r>
              <a:rPr lang="en-US" sz="2400" b="1" dirty="0">
                <a:latin typeface="Consolas" panose="020B0609020204030204" pitchFamily="49" charset="0"/>
              </a:rPr>
              <a:t>sum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E74E41-9E1B-44B5-BEAA-EDC37A22F682}"/>
              </a:ext>
            </a:extLst>
          </p:cNvPr>
          <p:cNvCxnSpPr/>
          <p:nvPr/>
        </p:nvCxnSpPr>
        <p:spPr>
          <a:xfrm flipV="1">
            <a:off x="4175965" y="3659350"/>
            <a:ext cx="0" cy="594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14A5C563-D1EF-477A-B59A-418219532790}"/>
              </a:ext>
            </a:extLst>
          </p:cNvPr>
          <p:cNvSpPr/>
          <p:nvPr/>
        </p:nvSpPr>
        <p:spPr>
          <a:xfrm rot="5400000">
            <a:off x="6823495" y="2887124"/>
            <a:ext cx="266333" cy="1871172"/>
          </a:xfrm>
          <a:prstGeom prst="rightBrace">
            <a:avLst>
              <a:gd name="adj1" fmla="val 8333"/>
              <a:gd name="adj2" fmla="val 23602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8F9B0-ED1C-4C4E-AD14-C674C95589C3}"/>
              </a:ext>
            </a:extLst>
          </p:cNvPr>
          <p:cNvSpPr txBox="1"/>
          <p:nvPr/>
        </p:nvSpPr>
        <p:spPr>
          <a:xfrm>
            <a:off x="6906339" y="4254152"/>
            <a:ext cx="1669490" cy="830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Expression to evaluate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DEF0A-4373-4468-B5C0-2064183A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F97785-AFBE-45E0-AA78-BEF25E0362F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AB4271-DD33-4258-8441-F938C6BBF5F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656745-3D03-4790-8481-28A850007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39" y="1821356"/>
            <a:ext cx="7010400" cy="478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75BDE-E2D2-46B1-A88B-1947E019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53" y="3654224"/>
            <a:ext cx="3981450" cy="29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413DD-AA49-4F07-B503-EF852554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79" y="3949499"/>
            <a:ext cx="1200150" cy="6096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9A6E7E85-CE82-4154-AE52-7D8EA992D2BF}"/>
              </a:ext>
            </a:extLst>
          </p:cNvPr>
          <p:cNvSpPr/>
          <p:nvPr/>
        </p:nvSpPr>
        <p:spPr>
          <a:xfrm rot="5400000">
            <a:off x="6110157" y="2428654"/>
            <a:ext cx="266333" cy="3384957"/>
          </a:xfrm>
          <a:prstGeom prst="rightBrace">
            <a:avLst>
              <a:gd name="adj1" fmla="val 47571"/>
              <a:gd name="adj2" fmla="val 51665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20F5D-06C4-46D9-87E6-46EFA05D1C29}"/>
              </a:ext>
            </a:extLst>
          </p:cNvPr>
          <p:cNvSpPr txBox="1"/>
          <p:nvPr/>
        </p:nvSpPr>
        <p:spPr>
          <a:xfrm>
            <a:off x="4790542" y="4594477"/>
            <a:ext cx="287976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Passing in four </a:t>
            </a:r>
            <a:r>
              <a:rPr lang="en-US" sz="2400" dirty="0" err="1"/>
              <a:t>args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A15CA-3D32-4397-81FE-BB542DD3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4019B8-0AAA-4A03-8B21-78E45EC3BAA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D65D28-039E-48DB-9833-EAFD57CCAC6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1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DBF479-3AB3-4AEB-BEAD-520587B2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32" y="1797559"/>
            <a:ext cx="9334500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5502B-EB69-4B38-8BD9-7990B8FB5613}"/>
              </a:ext>
            </a:extLst>
          </p:cNvPr>
          <p:cNvSpPr txBox="1"/>
          <p:nvPr/>
        </p:nvSpPr>
        <p:spPr>
          <a:xfrm>
            <a:off x="6228423" y="3429000"/>
            <a:ext cx="5314827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what we’re doing in </a:t>
            </a:r>
            <a:r>
              <a:rPr lang="en-US" sz="2400" b="1" dirty="0">
                <a:latin typeface="Consolas" panose="020B0609020204030204" pitchFamily="49" charset="0"/>
              </a:rPr>
              <a:t>square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sum</a:t>
            </a:r>
            <a:r>
              <a:rPr lang="en-US" sz="2400" dirty="0"/>
              <a:t> (multiplying and adding)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Haskell determined that the inputs and outputs should be type </a:t>
            </a:r>
            <a:r>
              <a:rPr lang="en-US" sz="2400" b="1" dirty="0">
                <a:latin typeface="Consolas" panose="020B0609020204030204" pitchFamily="49" charset="0"/>
              </a:rPr>
              <a:t>Num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+ and * are both defined for all types in </a:t>
            </a:r>
            <a:r>
              <a:rPr lang="en-US" sz="2400" dirty="0" err="1"/>
              <a:t>typeclass</a:t>
            </a:r>
            <a:r>
              <a:rPr lang="en-US" sz="2400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Num</a:t>
            </a:r>
            <a:r>
              <a:rPr lang="en-US" sz="2400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64245-8381-46A3-B446-ABA3140F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3EF725-D97E-439D-BC15-362B11856E8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 in Haskell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DE2D85-7791-4CF2-A078-B9B9B80D5F1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9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5FA1C6-9254-4E91-81D1-DE96820C94BC}"/>
              </a:ext>
            </a:extLst>
          </p:cNvPr>
          <p:cNvSpPr txBox="1"/>
          <p:nvPr/>
        </p:nvSpPr>
        <p:spPr>
          <a:xfrm>
            <a:off x="838200" y="154453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if then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25FA3-E7BC-494A-BCCE-CD4A2D89E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1"/>
          <a:stretch/>
        </p:blipFill>
        <p:spPr>
          <a:xfrm>
            <a:off x="2739500" y="2265473"/>
            <a:ext cx="7000875" cy="459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B4487-7FFC-48FE-8E66-57DE86C20429}"/>
              </a:ext>
            </a:extLst>
          </p:cNvPr>
          <p:cNvSpPr txBox="1"/>
          <p:nvPr/>
        </p:nvSpPr>
        <p:spPr>
          <a:xfrm>
            <a:off x="2955199" y="4112304"/>
            <a:ext cx="1350471" cy="83099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named </a:t>
            </a:r>
            <a:r>
              <a:rPr lang="en-US" sz="2400" b="1" dirty="0">
                <a:latin typeface="Consolas" panose="020B0609020204030204" pitchFamily="49" charset="0"/>
              </a:rPr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BECFC-5C8D-4282-880B-BE314687E15A}"/>
              </a:ext>
            </a:extLst>
          </p:cNvPr>
          <p:cNvSpPr txBox="1"/>
          <p:nvPr/>
        </p:nvSpPr>
        <p:spPr>
          <a:xfrm>
            <a:off x="4559515" y="4112303"/>
            <a:ext cx="2098737" cy="83099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Takes one </a:t>
            </a:r>
            <a:r>
              <a:rPr lang="en-US" sz="2400" dirty="0" err="1"/>
              <a:t>arg</a:t>
            </a:r>
            <a:r>
              <a:rPr lang="en-US" sz="2400" dirty="0"/>
              <a:t>, named x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DC8D9-DF3C-449C-8F67-059DAD9F6E72}"/>
              </a:ext>
            </a:extLst>
          </p:cNvPr>
          <p:cNvSpPr txBox="1"/>
          <p:nvPr/>
        </p:nvSpPr>
        <p:spPr>
          <a:xfrm>
            <a:off x="6909574" y="4112303"/>
            <a:ext cx="1971816" cy="120032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Returns 0 if less than 0, 1 otherwise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69929-A1BF-4093-8DBB-814DF4B7671B}"/>
              </a:ext>
            </a:extLst>
          </p:cNvPr>
          <p:cNvCxnSpPr/>
          <p:nvPr/>
        </p:nvCxnSpPr>
        <p:spPr>
          <a:xfrm flipV="1">
            <a:off x="4154751" y="3517501"/>
            <a:ext cx="0" cy="594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919B5A-42D9-40F1-A12F-203B54713F9D}"/>
              </a:ext>
            </a:extLst>
          </p:cNvPr>
          <p:cNvCxnSpPr>
            <a:cxnSpLocks/>
          </p:cNvCxnSpPr>
          <p:nvPr/>
        </p:nvCxnSpPr>
        <p:spPr>
          <a:xfrm flipH="1" flipV="1">
            <a:off x="4521369" y="3517501"/>
            <a:ext cx="272574" cy="59480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D58842-235E-49F4-82DD-AF95136C57E9}"/>
              </a:ext>
            </a:extLst>
          </p:cNvPr>
          <p:cNvSpPr/>
          <p:nvPr/>
        </p:nvSpPr>
        <p:spPr>
          <a:xfrm rot="5400000">
            <a:off x="6398509" y="2103664"/>
            <a:ext cx="266333" cy="3094007"/>
          </a:xfrm>
          <a:prstGeom prst="rightBrace">
            <a:avLst>
              <a:gd name="adj1" fmla="val 57380"/>
              <a:gd name="adj2" fmla="val 23602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4D74-6283-4CE4-BB27-BE428A99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7D9236-7D2D-46EA-AC0D-C6B9E0D5964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Control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005477-5539-4D84-8896-47AE478AD19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F25FA3-E7BC-494A-BCCE-CD4A2D89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18" y="2085975"/>
            <a:ext cx="7000875" cy="4772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1F7A3-4434-4BBE-8635-7A958E09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0" y="3597998"/>
            <a:ext cx="1771650" cy="904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5055D-389B-4E05-856F-4B127B2E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112" y="3276089"/>
            <a:ext cx="62865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D5C3B-A848-4C2D-ABD1-54F685A5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264" y="4507499"/>
            <a:ext cx="6610350" cy="2105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9BBCDD-A5C5-4A08-8436-71B79B1C91A2}"/>
              </a:ext>
            </a:extLst>
          </p:cNvPr>
          <p:cNvSpPr txBox="1"/>
          <p:nvPr/>
        </p:nvSpPr>
        <p:spPr>
          <a:xfrm>
            <a:off x="4310479" y="4566447"/>
            <a:ext cx="6569475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Brackets required around negative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Otherwise it thinks you’re subtracting 6 from 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869060-498D-44BA-9C66-B0758AAEBDA9}"/>
              </a:ext>
            </a:extLst>
          </p:cNvPr>
          <p:cNvCxnSpPr/>
          <p:nvPr/>
        </p:nvCxnSpPr>
        <p:spPr>
          <a:xfrm flipH="1">
            <a:off x="3613212" y="4669654"/>
            <a:ext cx="68358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DC9E5D-E1CD-4EE2-A9CE-788BEC88D249}"/>
              </a:ext>
            </a:extLst>
          </p:cNvPr>
          <p:cNvCxnSpPr/>
          <p:nvPr/>
        </p:nvCxnSpPr>
        <p:spPr>
          <a:xfrm flipH="1">
            <a:off x="3391270" y="5291097"/>
            <a:ext cx="91920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F1F9C-88AE-4F52-9E4A-0E133903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001C1-434E-4AC5-853F-5F5DE52A28EB}"/>
              </a:ext>
            </a:extLst>
          </p:cNvPr>
          <p:cNvSpPr txBox="1"/>
          <p:nvPr/>
        </p:nvSpPr>
        <p:spPr>
          <a:xfrm>
            <a:off x="838200" y="154453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if then else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FF57F9-460D-467C-BCDB-0E83376A4EE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Control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F10E75-9BBF-46A4-AB26-ED3F3AAB6FA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99683-6D49-4B76-9EF0-B8731AD1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6"/>
            <a:ext cx="12192000" cy="16498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92A0B6-6C6B-4B32-AE93-2D7D87D3116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+mn-lt"/>
              </a:rPr>
              <a:t>Course Administration</a:t>
            </a:r>
            <a:endParaRPr lang="en-US" sz="2800" b="1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F935B-E71F-4A01-93B2-5F4AC320870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5051-B05A-48EB-BEDB-6A4FACC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D6D33-DCC7-4EE5-9D89-A7DAF03CD0C1}"/>
              </a:ext>
            </a:extLst>
          </p:cNvPr>
          <p:cNvSpPr txBox="1"/>
          <p:nvPr/>
        </p:nvSpPr>
        <p:spPr>
          <a:xfrm>
            <a:off x="2185851" y="3965183"/>
            <a:ext cx="782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Assignment has been updated with Haskell specs</a:t>
            </a:r>
          </a:p>
        </p:txBody>
      </p:sp>
    </p:spTree>
    <p:extLst>
      <p:ext uri="{BB962C8B-B14F-4D97-AF65-F5344CB8AC3E}">
        <p14:creationId xmlns:p14="http://schemas.microsoft.com/office/powerpoint/2010/main" val="163035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CF2E6-B8BA-4F55-8962-A3811598E2AF}"/>
              </a:ext>
            </a:extLst>
          </p:cNvPr>
          <p:cNvSpPr txBox="1"/>
          <p:nvPr/>
        </p:nvSpPr>
        <p:spPr>
          <a:xfrm>
            <a:off x="2380695" y="1486383"/>
            <a:ext cx="743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getting tedious to type interactively.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4D4A9-49F9-4687-B126-6E118577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49" y="2121485"/>
            <a:ext cx="6915150" cy="4514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28F74-2602-4CB1-BE5C-2B58FAAE5298}"/>
              </a:ext>
            </a:extLst>
          </p:cNvPr>
          <p:cNvSpPr txBox="1"/>
          <p:nvPr/>
        </p:nvSpPr>
        <p:spPr>
          <a:xfrm>
            <a:off x="5289421" y="3529084"/>
            <a:ext cx="5169575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Let’s create a module!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modules in Elixir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load the module in </a:t>
            </a:r>
            <a:r>
              <a:rPr lang="en-US" sz="2400" dirty="0" err="1"/>
              <a:t>GHCi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 its functions and expressions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58EBBF-BF93-4DEF-907B-69B2B6B7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C74D45-73A7-4132-88CB-3BA58832A66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Haskell Modules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46E19-135D-4C62-AB0E-43999A5A4BF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4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D6C00-AAC7-4D7F-9682-E9FA5E3B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19" y="1623087"/>
            <a:ext cx="7200900" cy="4943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41116-608F-46E5-A24B-CDE8E5643CAF}"/>
              </a:ext>
            </a:extLst>
          </p:cNvPr>
          <p:cNvCxnSpPr/>
          <p:nvPr/>
        </p:nvCxnSpPr>
        <p:spPr>
          <a:xfrm>
            <a:off x="658423" y="2228295"/>
            <a:ext cx="90552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7F13DC1-A549-4ABE-8124-2082B96C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01" y="2443578"/>
            <a:ext cx="7391400" cy="3657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979EAF-CC6C-47B7-9B22-BAAC313C8168}"/>
              </a:ext>
            </a:extLst>
          </p:cNvPr>
          <p:cNvCxnSpPr/>
          <p:nvPr/>
        </p:nvCxnSpPr>
        <p:spPr>
          <a:xfrm>
            <a:off x="5832629" y="4536489"/>
            <a:ext cx="540650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83F5C-0553-4238-9380-7E81447C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5F90DF-D5BB-4AA8-AB08-D2841FB7CD4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Loading a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71F145-3B4B-44C7-8748-D33A5D76C4A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4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FDBBD8-F0D3-47C1-89C8-AB20DC05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18" y="531319"/>
            <a:ext cx="7000875" cy="46767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96FD41-A281-4A66-8CFA-50A84572CBEE}"/>
              </a:ext>
            </a:extLst>
          </p:cNvPr>
          <p:cNvCxnSpPr/>
          <p:nvPr/>
        </p:nvCxnSpPr>
        <p:spPr>
          <a:xfrm>
            <a:off x="713496" y="3116062"/>
            <a:ext cx="90552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529127-94ED-4AD0-A248-016403509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52"/>
          <a:stretch/>
        </p:blipFill>
        <p:spPr>
          <a:xfrm>
            <a:off x="4946620" y="3013691"/>
            <a:ext cx="6915150" cy="3844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1A2ABC-B8DC-4EA5-AB1E-BA1FA52C91DB}"/>
              </a:ext>
            </a:extLst>
          </p:cNvPr>
          <p:cNvCxnSpPr>
            <a:cxnSpLocks/>
          </p:cNvCxnSpPr>
          <p:nvPr/>
        </p:nvCxnSpPr>
        <p:spPr>
          <a:xfrm>
            <a:off x="6373660" y="4314547"/>
            <a:ext cx="701337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159A3-10D7-4954-94A3-BB95A313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9255B-CF31-4748-877C-86995DDA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12" y="1063979"/>
            <a:ext cx="7000875" cy="46767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FE7324A-32C7-4CFD-A26E-2D648E0C8760}"/>
              </a:ext>
            </a:extLst>
          </p:cNvPr>
          <p:cNvSpPr/>
          <p:nvPr/>
        </p:nvSpPr>
        <p:spPr>
          <a:xfrm>
            <a:off x="4376692" y="1438184"/>
            <a:ext cx="603682" cy="630314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86213-CE92-48F1-A755-BA308D7448B2}"/>
              </a:ext>
            </a:extLst>
          </p:cNvPr>
          <p:cNvSpPr txBox="1"/>
          <p:nvPr/>
        </p:nvSpPr>
        <p:spPr>
          <a:xfrm>
            <a:off x="4980374" y="1276287"/>
            <a:ext cx="516680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we make changes to Test module, can reload with 1 click!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8742C-6020-4A2F-AB3A-C8FB43FF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1C7C5C-E0F2-426A-9249-2A469A48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85" y="2187439"/>
            <a:ext cx="6915150" cy="45148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CEE61F-567E-4680-BA01-B87484CCF368}"/>
              </a:ext>
            </a:extLst>
          </p:cNvPr>
          <p:cNvSpPr/>
          <p:nvPr/>
        </p:nvSpPr>
        <p:spPr>
          <a:xfrm>
            <a:off x="1765898" y="4664586"/>
            <a:ext cx="3062797" cy="13050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0B008-1374-488B-8628-8FBA8D0D26FD}"/>
              </a:ext>
            </a:extLst>
          </p:cNvPr>
          <p:cNvSpPr txBox="1"/>
          <p:nvPr/>
        </p:nvSpPr>
        <p:spPr>
          <a:xfrm>
            <a:off x="5121657" y="4840041"/>
            <a:ext cx="565084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now format across multiple lines.</a:t>
            </a:r>
          </a:p>
          <a:p>
            <a:r>
              <a:rPr lang="en-US" sz="2400" b="1" dirty="0"/>
              <a:t>HOWEVER: </a:t>
            </a:r>
            <a:r>
              <a:rPr lang="en-US" sz="2400" dirty="0"/>
              <a:t>Indentation matters in Haskell!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11AB8-C288-4F3D-8533-2C6C5C9F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573AD-4FE2-4B0F-842D-EA9DD8108551}"/>
              </a:ext>
            </a:extLst>
          </p:cNvPr>
          <p:cNvSpPr txBox="1"/>
          <p:nvPr/>
        </p:nvSpPr>
        <p:spPr>
          <a:xfrm>
            <a:off x="838200" y="1544537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if then else if then else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BF956E-8160-46AA-9C6F-C44E837A58D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Control Structures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67C26-937C-462D-BD2A-ABC24776A36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F2B72-541E-4ADA-921C-BD66985A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0" y="736570"/>
            <a:ext cx="6915150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018C-E41D-45A9-8727-5242AEB9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7" y="1605517"/>
            <a:ext cx="7000875" cy="4676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EC9E7-B66D-46C0-8347-5211720A0EC1}"/>
              </a:ext>
            </a:extLst>
          </p:cNvPr>
          <p:cNvSpPr/>
          <p:nvPr/>
        </p:nvSpPr>
        <p:spPr>
          <a:xfrm>
            <a:off x="1313892" y="2166152"/>
            <a:ext cx="506027" cy="130501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82E8A-0299-48BD-86D1-9BB3E82E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B0970-C7F6-4DD3-86B2-DC8A301A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4" y="734125"/>
            <a:ext cx="6915150" cy="451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C7551-0E30-45A5-8130-B841A37C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70" y="1783070"/>
            <a:ext cx="7000875" cy="4676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CF1F8C-F0C4-4D84-A3C1-3DEF6A0AB220}"/>
              </a:ext>
            </a:extLst>
          </p:cNvPr>
          <p:cNvSpPr/>
          <p:nvPr/>
        </p:nvSpPr>
        <p:spPr>
          <a:xfrm>
            <a:off x="1351849" y="2181463"/>
            <a:ext cx="506027" cy="130501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20B8B-8795-42EF-8C55-D158338E96EB}"/>
              </a:ext>
            </a:extLst>
          </p:cNvPr>
          <p:cNvSpPr/>
          <p:nvPr/>
        </p:nvSpPr>
        <p:spPr>
          <a:xfrm>
            <a:off x="4608990" y="4458068"/>
            <a:ext cx="6923103" cy="133904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4E871-FC4D-4D08-9C10-8C53A2BE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67D9B6-DF55-4104-8F17-79E39D01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1" y="1603353"/>
            <a:ext cx="6915150" cy="451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F8D87-DB9A-4F79-AA13-2B41CB41553C}"/>
              </a:ext>
            </a:extLst>
          </p:cNvPr>
          <p:cNvSpPr txBox="1"/>
          <p:nvPr/>
        </p:nvSpPr>
        <p:spPr>
          <a:xfrm>
            <a:off x="5729979" y="2972095"/>
            <a:ext cx="5138318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Golden Rule:</a:t>
            </a:r>
          </a:p>
          <a:p>
            <a:r>
              <a:rPr lang="en-US" sz="2400" dirty="0"/>
              <a:t>Code which is part of some expression should be indented further than the beginning of that expression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65784-D62C-455F-8A6C-0747E7ED7EDB}"/>
              </a:ext>
            </a:extLst>
          </p:cNvPr>
          <p:cNvSpPr/>
          <p:nvPr/>
        </p:nvSpPr>
        <p:spPr>
          <a:xfrm>
            <a:off x="1669002" y="3080551"/>
            <a:ext cx="2787588" cy="118960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2480D-7DCE-4604-B363-7948FC97C0C6}"/>
              </a:ext>
            </a:extLst>
          </p:cNvPr>
          <p:cNvSpPr txBox="1"/>
          <p:nvPr/>
        </p:nvSpPr>
        <p:spPr>
          <a:xfrm>
            <a:off x="5729979" y="1775481"/>
            <a:ext cx="513831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sign x = …</a:t>
            </a:r>
            <a:r>
              <a:rPr lang="en-US" sz="2400" dirty="0"/>
              <a:t> is an expression. If/else must be to the right of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2F43AC-3382-4CFC-995D-44F7F80975E9}"/>
              </a:ext>
            </a:extLst>
          </p:cNvPr>
          <p:cNvSpPr/>
          <p:nvPr/>
        </p:nvSpPr>
        <p:spPr>
          <a:xfrm>
            <a:off x="1168992" y="5132836"/>
            <a:ext cx="9990235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https://en.wikibooks.org/wiki/Haskell/Indentation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68CA5-F5B5-476A-9A92-6B1AB5DA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899BDF-19B2-44B7-89F9-D7CCD78E192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Indenting in Haskell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E6F2-4E1C-4ED9-886C-46F666BC565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0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CB993-D530-44E6-90D5-766EE6F9A14D}"/>
              </a:ext>
            </a:extLst>
          </p:cNvPr>
          <p:cNvSpPr txBox="1"/>
          <p:nvPr/>
        </p:nvSpPr>
        <p:spPr>
          <a:xfrm>
            <a:off x="1212537" y="2361460"/>
            <a:ext cx="985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If all that weren’t enough, Tabs don’t work properly unless they’re 8 spaces exactly.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315CB-2B67-4B83-8E77-CB1EAB7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1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3D2ECA-0AA9-483B-99D6-D084AC4B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8" y="1841135"/>
            <a:ext cx="6915150" cy="451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08339-5BB0-4D72-A6EF-FB56AC25AD1B}"/>
              </a:ext>
            </a:extLst>
          </p:cNvPr>
          <p:cNvSpPr txBox="1"/>
          <p:nvPr/>
        </p:nvSpPr>
        <p:spPr>
          <a:xfrm>
            <a:off x="5777164" y="2075460"/>
            <a:ext cx="5065007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have a function named sign, that takes one argument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It returns: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-1 if x is negative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1 if x is positive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0 if x is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744F5-5A7D-4257-9C6F-B09D682AAD28}"/>
              </a:ext>
            </a:extLst>
          </p:cNvPr>
          <p:cNvSpPr txBox="1"/>
          <p:nvPr/>
        </p:nvSpPr>
        <p:spPr>
          <a:xfrm>
            <a:off x="5777164" y="4626290"/>
            <a:ext cx="506500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If/else construct in Haskell is similar to most other languages.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must include a </a:t>
            </a:r>
            <a:r>
              <a:rPr lang="en-US" sz="2400" b="1" dirty="0">
                <a:solidFill>
                  <a:schemeClr val="accent1"/>
                </a:solidFill>
              </a:rPr>
              <a:t>then</a:t>
            </a:r>
            <a:r>
              <a:rPr lang="en-US" sz="2400" dirty="0"/>
              <a:t> and an </a:t>
            </a:r>
            <a:r>
              <a:rPr lang="en-US" sz="2400" b="1" dirty="0">
                <a:solidFill>
                  <a:schemeClr val="accent1"/>
                </a:solidFill>
              </a:rPr>
              <a:t>else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BC9DE-10B6-49D1-9FDD-221374F6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292B0F-5533-47AB-8AF0-F61625BB9E5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Back to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F2B77F-D58E-4E54-852F-33A7B871168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2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E7E2-2EB1-4DDC-84FC-DB143C681C39}"/>
              </a:ext>
            </a:extLst>
          </p:cNvPr>
          <p:cNvSpPr txBox="1">
            <a:spLocks/>
          </p:cNvSpPr>
          <p:nvPr/>
        </p:nvSpPr>
        <p:spPr>
          <a:xfrm>
            <a:off x="884068" y="837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+mn-lt"/>
              </a:rPr>
              <a:t>Any Questions?</a:t>
            </a:r>
          </a:p>
        </p:txBody>
      </p:sp>
      <p:pic>
        <p:nvPicPr>
          <p:cNvPr id="2050" name="Picture 2" descr="Image result for question button">
            <a:extLst>
              <a:ext uri="{FF2B5EF4-FFF2-40B4-BE49-F238E27FC236}">
                <a16:creationId xmlns:a16="http://schemas.microsoft.com/office/drawing/2014/main" id="{4CD38008-5E57-4BAD-BB3D-090D0E5F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05" y="1821958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62B45-B2BD-4C50-B4E6-FDDD50FF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9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F2B72-541E-4ADA-921C-BD66985A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0" y="736570"/>
            <a:ext cx="6915150" cy="451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3018C-E41D-45A9-8727-5242AEB9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7" y="1605517"/>
            <a:ext cx="7000875" cy="4676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EC9E7-B66D-46C0-8347-5211720A0EC1}"/>
              </a:ext>
            </a:extLst>
          </p:cNvPr>
          <p:cNvSpPr/>
          <p:nvPr/>
        </p:nvSpPr>
        <p:spPr>
          <a:xfrm>
            <a:off x="1313892" y="2166152"/>
            <a:ext cx="506027" cy="130501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A68E8-FA0C-420B-AB31-E87C0D7D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B0970-C7F6-4DD3-86B2-DC8A301A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4" y="734125"/>
            <a:ext cx="6915150" cy="451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C7551-0E30-45A5-8130-B841A37C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79" y="1600181"/>
            <a:ext cx="7000875" cy="4676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CF1F8C-F0C4-4D84-A3C1-3DEF6A0AB220}"/>
              </a:ext>
            </a:extLst>
          </p:cNvPr>
          <p:cNvSpPr/>
          <p:nvPr/>
        </p:nvSpPr>
        <p:spPr>
          <a:xfrm>
            <a:off x="1351849" y="2181463"/>
            <a:ext cx="506027" cy="130501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20B8B-8795-42EF-8C55-D158338E96EB}"/>
              </a:ext>
            </a:extLst>
          </p:cNvPr>
          <p:cNvSpPr/>
          <p:nvPr/>
        </p:nvSpPr>
        <p:spPr>
          <a:xfrm>
            <a:off x="4617699" y="4275179"/>
            <a:ext cx="6923103" cy="133904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4B23-AB03-4957-8C32-56A05EC7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0827C1-0D68-47A4-AF36-C1FD908D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38" y="1793012"/>
            <a:ext cx="6915150" cy="451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0327D-A954-41B0-A456-813658533DED}"/>
              </a:ext>
            </a:extLst>
          </p:cNvPr>
          <p:cNvSpPr txBox="1"/>
          <p:nvPr/>
        </p:nvSpPr>
        <p:spPr>
          <a:xfrm>
            <a:off x="4920565" y="2644413"/>
            <a:ext cx="555584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binding a name inside a function or module, we use the “</a:t>
            </a:r>
            <a:r>
              <a:rPr lang="en-US" sz="2400" b="1" dirty="0">
                <a:solidFill>
                  <a:schemeClr val="accent1"/>
                </a:solidFill>
              </a:rPr>
              <a:t>let</a:t>
            </a:r>
            <a:r>
              <a:rPr lang="en-US" sz="2400" dirty="0"/>
              <a:t>” keyword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creates a local variable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E58826-A010-4C3B-9472-6FA8A7A5912C}"/>
              </a:ext>
            </a:extLst>
          </p:cNvPr>
          <p:cNvSpPr/>
          <p:nvPr/>
        </p:nvSpPr>
        <p:spPr>
          <a:xfrm>
            <a:off x="2351016" y="3511185"/>
            <a:ext cx="745724" cy="41725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C3E7E-7307-4F5A-A784-CE29EBD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D18FCA-D1BA-4829-BF97-1C3493255A0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Local Names in Functions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E3686A-F77C-4C6F-AC67-F8E9B2D2E86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1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0827C1-0D68-47A4-AF36-C1FD908D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08" y="1793012"/>
            <a:ext cx="6915150" cy="45148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783CFE-E992-4E48-8870-BBA1E833CF3A}"/>
              </a:ext>
            </a:extLst>
          </p:cNvPr>
          <p:cNvCxnSpPr>
            <a:cxnSpLocks/>
          </p:cNvCxnSpPr>
          <p:nvPr/>
        </p:nvCxnSpPr>
        <p:spPr>
          <a:xfrm flipH="1">
            <a:off x="3833769" y="3471170"/>
            <a:ext cx="246937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AF4CF4-8AC1-448E-ADC5-194CB986DCB2}"/>
              </a:ext>
            </a:extLst>
          </p:cNvPr>
          <p:cNvSpPr txBox="1"/>
          <p:nvPr/>
        </p:nvSpPr>
        <p:spPr>
          <a:xfrm>
            <a:off x="6303145" y="2601160"/>
            <a:ext cx="4030463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now have two expressions in this function!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if/else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add the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en-US" sz="2400" dirty="0"/>
              <a:t> keyword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CF784-8118-408C-9F93-1F019D40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4CB460-8E20-4AAD-B003-312994CEC08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Multiple Expressions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EACAD1-E81F-4F11-901F-8C7F0876B87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8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CCDB5-B4BE-4E0A-8A4A-F0F73CB3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8" y="955635"/>
            <a:ext cx="6915150" cy="451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6EC54-E9E5-4937-984A-C7C666AA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59" y="1106479"/>
            <a:ext cx="7000875" cy="4676775"/>
          </a:xfrm>
          <a:prstGeom prst="rect">
            <a:avLst/>
          </a:prstGeom>
        </p:spPr>
      </p:pic>
      <p:pic>
        <p:nvPicPr>
          <p:cNvPr id="6146" name="Picture 2" descr="Image result for thumbs up">
            <a:extLst>
              <a:ext uri="{FF2B5EF4-FFF2-40B4-BE49-F238E27FC236}">
                <a16:creationId xmlns:a16="http://schemas.microsoft.com/office/drawing/2014/main" id="{3B9534BA-11A2-44E1-B49D-10EAF5CC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12664" r="8770" b="11213"/>
          <a:stretch/>
        </p:blipFill>
        <p:spPr bwMode="auto">
          <a:xfrm flipH="1">
            <a:off x="8229392" y="2660424"/>
            <a:ext cx="2806637" cy="26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2A299-2A71-4E7F-82BC-972EC30B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711547-066A-4D38-B4C5-B4E56437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798663"/>
            <a:ext cx="7096125" cy="475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63CFC-2AA6-4302-B5BD-9A72249C99B0}"/>
              </a:ext>
            </a:extLst>
          </p:cNvPr>
          <p:cNvSpPr txBox="1"/>
          <p:nvPr/>
        </p:nvSpPr>
        <p:spPr>
          <a:xfrm>
            <a:off x="5246704" y="3116062"/>
            <a:ext cx="5104660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matching specific values, a case construct is easier to write.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Elixir, the </a:t>
            </a:r>
            <a:r>
              <a:rPr lang="en-US" sz="2400" b="1" dirty="0"/>
              <a:t>_</a:t>
            </a:r>
            <a:r>
              <a:rPr lang="en-US" sz="2400" dirty="0"/>
              <a:t> is wild. It catches everything else.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BB8CBA-2A34-4A7B-9E25-A9AB835491FF}"/>
              </a:ext>
            </a:extLst>
          </p:cNvPr>
          <p:cNvCxnSpPr/>
          <p:nvPr/>
        </p:nvCxnSpPr>
        <p:spPr>
          <a:xfrm flipH="1">
            <a:off x="3701988" y="4074851"/>
            <a:ext cx="1686758" cy="6835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6628-2FF9-4B01-9EF2-63639DD9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60337E-6CF7-4495-97F1-4DCA7253E15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Case Statement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96765F-89FD-4718-8E3D-FBD0876854B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71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84D845-22CA-4723-A022-AF7214D7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51" y="1706870"/>
            <a:ext cx="7096125" cy="475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25879-639E-4DD2-8E12-35D8C353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36" y="1957607"/>
            <a:ext cx="7000875" cy="4676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636A2-E0CF-4556-A837-1DDD8DB9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BBA3A8-176E-4085-B146-BFF619E0715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Case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0BFFF2-8EC2-4CE2-BBF4-F149F83CEF5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540E16-05D9-4FEB-B4DA-6DAFA59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7" y="2252200"/>
            <a:ext cx="7096125" cy="439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5CE1A-08EF-4015-ADEA-AC4FEAAD1AC4}"/>
              </a:ext>
            </a:extLst>
          </p:cNvPr>
          <p:cNvSpPr txBox="1"/>
          <p:nvPr/>
        </p:nvSpPr>
        <p:spPr>
          <a:xfrm>
            <a:off x="1813219" y="1453162"/>
            <a:ext cx="874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like Elixir’s function signature pattern matching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41C20-3426-4704-84EF-C67FA4886B23}"/>
              </a:ext>
            </a:extLst>
          </p:cNvPr>
          <p:cNvSpPr/>
          <p:nvPr/>
        </p:nvSpPr>
        <p:spPr>
          <a:xfrm>
            <a:off x="1154101" y="3666478"/>
            <a:ext cx="3808516" cy="183546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CB08BE-3781-4ABC-AD3D-F2450713D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98"/>
          <a:stretch/>
        </p:blipFill>
        <p:spPr>
          <a:xfrm>
            <a:off x="6185101" y="2034855"/>
            <a:ext cx="6006899" cy="4019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854A8-AD56-4475-ABC8-EF28D9E12848}"/>
              </a:ext>
            </a:extLst>
          </p:cNvPr>
          <p:cNvSpPr txBox="1"/>
          <p:nvPr/>
        </p:nvSpPr>
        <p:spPr>
          <a:xfrm>
            <a:off x="3071672" y="6025166"/>
            <a:ext cx="5974674" cy="646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Makes recursion very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2AC9-72AE-4A54-A034-B66CAC58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AE68CB-9B7B-4105-B614-204A5B66D45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Piecewise Functions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CED57D-CEC4-4731-BC41-EE22B7D119D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35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7BD20B-305F-437C-91A0-C9B2F80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463"/>
            <a:ext cx="619125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8877D-6509-4399-A0F9-0C497CD9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022110"/>
            <a:ext cx="5314950" cy="433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F26AA-BE23-409E-8033-F18D55CF370A}"/>
              </a:ext>
            </a:extLst>
          </p:cNvPr>
          <p:cNvSpPr txBox="1"/>
          <p:nvPr/>
        </p:nvSpPr>
        <p:spPr>
          <a:xfrm>
            <a:off x="1546743" y="5264332"/>
            <a:ext cx="5611703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Matches input arguments to </a:t>
            </a:r>
            <a:r>
              <a:rPr lang="en-US" sz="2400" b="1" dirty="0">
                <a:latin typeface="Consolas" panose="020B0609020204030204" pitchFamily="49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Guards denoted with </a:t>
            </a:r>
            <a:r>
              <a:rPr lang="en-US" sz="2400" b="1" dirty="0"/>
              <a:t>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otherwise</a:t>
            </a:r>
            <a:r>
              <a:rPr lang="en-US" sz="2400" dirty="0"/>
              <a:t> is the same as saying True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39BB9-2D71-4393-9F15-56B4FDC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666645-5FA6-4A6D-BF6C-DDD19A9EA5A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Functions: </a:t>
            </a:r>
            <a:r>
              <a:rPr lang="en-US" sz="4000" dirty="0">
                <a:latin typeface="+mn-lt"/>
              </a:rPr>
              <a:t>Guards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52814-BFE5-43D3-94A0-DAB7068F176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39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1F1AF8-58EC-4C69-9A47-D5F45E62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95" y="1820985"/>
            <a:ext cx="7096125" cy="486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5150A-240C-4878-ABBC-DE24D819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68" y="1820985"/>
            <a:ext cx="5248275" cy="4943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D9EC0B-513E-403C-A0AD-327F9CD1A972}"/>
              </a:ext>
            </a:extLst>
          </p:cNvPr>
          <p:cNvSpPr txBox="1"/>
          <p:nvPr/>
        </p:nvSpPr>
        <p:spPr>
          <a:xfrm>
            <a:off x="8753382" y="3792957"/>
            <a:ext cx="312494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Built-in length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99F4B7-F788-4076-A5C7-3EF08B3B86FC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8069802" y="3826276"/>
            <a:ext cx="683580" cy="19751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2394DE-2910-431D-B99A-90D0B7446FCC}"/>
              </a:ext>
            </a:extLst>
          </p:cNvPr>
          <p:cNvSpPr txBox="1"/>
          <p:nvPr/>
        </p:nvSpPr>
        <p:spPr>
          <a:xfrm>
            <a:off x="8753382" y="4972590"/>
            <a:ext cx="312494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own user function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8A5E7F4-E93E-4440-A6A9-BF0C80DF3C71}"/>
              </a:ext>
            </a:extLst>
          </p:cNvPr>
          <p:cNvSpPr/>
          <p:nvPr/>
        </p:nvSpPr>
        <p:spPr>
          <a:xfrm>
            <a:off x="7992770" y="4254622"/>
            <a:ext cx="462378" cy="1897603"/>
          </a:xfrm>
          <a:prstGeom prst="rightBrace">
            <a:avLst>
              <a:gd name="adj1" fmla="val 29051"/>
              <a:gd name="adj2" fmla="val 50936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221A1-F9EB-4057-AD45-B75AED60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F36317-FCFA-4AF9-9D80-589C4672E4E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Recursion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69C2F-385A-40F2-AE21-CA12FED3FDB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B41911-FD70-48EF-968F-6A608F534C2E}"/>
              </a:ext>
            </a:extLst>
          </p:cNvPr>
          <p:cNvSpPr txBox="1"/>
          <p:nvPr/>
        </p:nvSpPr>
        <p:spPr>
          <a:xfrm>
            <a:off x="1606795" y="4254622"/>
            <a:ext cx="2392528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Classic list length finder</a:t>
            </a:r>
          </a:p>
        </p:txBody>
      </p:sp>
    </p:spTree>
    <p:extLst>
      <p:ext uri="{BB962C8B-B14F-4D97-AF65-F5344CB8AC3E}">
        <p14:creationId xmlns:p14="http://schemas.microsoft.com/office/powerpoint/2010/main" val="329339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52638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Let’s Get Started!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008CD-FFD0-4680-8E39-4E6FBF98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5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D0B9D-69A3-4779-B93B-6C601C6E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58" y="1883129"/>
            <a:ext cx="7096125" cy="4867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1824B-EBDC-4A80-9C92-889E7C533D30}"/>
              </a:ext>
            </a:extLst>
          </p:cNvPr>
          <p:cNvSpPr txBox="1"/>
          <p:nvPr/>
        </p:nvSpPr>
        <p:spPr>
          <a:xfrm>
            <a:off x="1003178" y="4252404"/>
            <a:ext cx="4012706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Here we treat the input argument as a pair containing the head and tail of the list.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2EA9-C2B8-47E6-AE14-6DD41D4F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1" y="1833563"/>
            <a:ext cx="5248275" cy="4943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5D06-C078-4F17-B6F4-B91E17F4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C6964-BA39-489C-BD87-AD0FE8E5D31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Recursion: </a:t>
            </a:r>
            <a:r>
              <a:rPr lang="en-US" sz="4000" dirty="0">
                <a:latin typeface="Consolas" panose="020B0609020204030204" pitchFamily="49" charset="0"/>
              </a:rPr>
              <a:t>cons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B145E8-550C-4DAC-8E57-22605097584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587BB-EB32-43B7-904A-47270DFE4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5" y="1820985"/>
            <a:ext cx="7096125" cy="4867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89BB4-C884-4AD3-857A-CD7E69681ACB}"/>
              </a:ext>
            </a:extLst>
          </p:cNvPr>
          <p:cNvSpPr txBox="1"/>
          <p:nvPr/>
        </p:nvSpPr>
        <p:spPr>
          <a:xfrm>
            <a:off x="3875037" y="1935220"/>
            <a:ext cx="324922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Returns true if x &gt;=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False otherwise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F0F613-91E9-414E-9CAD-3583D1D244E1}"/>
              </a:ext>
            </a:extLst>
          </p:cNvPr>
          <p:cNvCxnSpPr>
            <a:cxnSpLocks/>
          </p:cNvCxnSpPr>
          <p:nvPr/>
        </p:nvCxnSpPr>
        <p:spPr>
          <a:xfrm flipH="1">
            <a:off x="3009534" y="2766217"/>
            <a:ext cx="865504" cy="64825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333198-4114-4ABF-8B1D-ADB121C8DD82}"/>
              </a:ext>
            </a:extLst>
          </p:cNvPr>
          <p:cNvSpPr txBox="1"/>
          <p:nvPr/>
        </p:nvSpPr>
        <p:spPr>
          <a:xfrm>
            <a:off x="5353239" y="3090344"/>
            <a:ext cx="5690587" cy="34163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 input, p, will be a Boolean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Second input is a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 case is if the list is empty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70443-03DA-4936-92CC-860AE123AA7D}"/>
              </a:ext>
            </a:extLst>
          </p:cNvPr>
          <p:cNvCxnSpPr>
            <a:cxnSpLocks/>
          </p:cNvCxnSpPr>
          <p:nvPr/>
        </p:nvCxnSpPr>
        <p:spPr>
          <a:xfrm flipH="1" flipV="1">
            <a:off x="3009534" y="4048218"/>
            <a:ext cx="2490117" cy="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BDBCAB4-BCE8-4111-B1E8-1FAC9B8675DC}"/>
              </a:ext>
            </a:extLst>
          </p:cNvPr>
          <p:cNvSpPr/>
          <p:nvPr/>
        </p:nvSpPr>
        <p:spPr>
          <a:xfrm>
            <a:off x="5362117" y="4158302"/>
            <a:ext cx="537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Otherwise, we call the function p with the head of the list.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35C44C-8346-4F42-9B9A-0F36F4698B5F}"/>
              </a:ext>
            </a:extLst>
          </p:cNvPr>
          <p:cNvSpPr/>
          <p:nvPr/>
        </p:nvSpPr>
        <p:spPr>
          <a:xfrm>
            <a:off x="5373931" y="4918336"/>
            <a:ext cx="5359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true, append it to the running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false, do not append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both cases, make the recursive call with the tail.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89C9DF4E-08FE-4CC7-A15A-2BA5DDBE238F}"/>
              </a:ext>
            </a:extLst>
          </p:cNvPr>
          <p:cNvSpPr/>
          <p:nvPr/>
        </p:nvSpPr>
        <p:spPr>
          <a:xfrm>
            <a:off x="3409030" y="4174505"/>
            <a:ext cx="4172504" cy="944213"/>
          </a:xfrm>
          <a:prstGeom prst="arc">
            <a:avLst>
              <a:gd name="adj1" fmla="val 5400003"/>
              <a:gd name="adj2" fmla="val 10707083"/>
            </a:avLst>
          </a:prstGeom>
          <a:ln w="762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492843FF-712E-4D26-ABD0-88F0D895118F}"/>
              </a:ext>
            </a:extLst>
          </p:cNvPr>
          <p:cNvSpPr/>
          <p:nvPr/>
        </p:nvSpPr>
        <p:spPr>
          <a:xfrm>
            <a:off x="2459119" y="4562039"/>
            <a:ext cx="6116714" cy="944213"/>
          </a:xfrm>
          <a:prstGeom prst="arc">
            <a:avLst>
              <a:gd name="adj1" fmla="val 5400003"/>
              <a:gd name="adj2" fmla="val 10858739"/>
            </a:avLst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BBA48-1A84-4E37-9C66-1DCC1F6F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4C6DE7-2AAD-43F8-BCC7-16FCB1DB210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Recursion: </a:t>
            </a:r>
            <a:r>
              <a:rPr lang="en-US" sz="4000" dirty="0">
                <a:latin typeface="Consolas" panose="020B0609020204030204" pitchFamily="49" charset="0"/>
              </a:rPr>
              <a:t>filter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9FA81-4FF4-4A66-9A0E-FE92AB590A0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D96182-607F-4791-802A-1885A4743192}"/>
              </a:ext>
            </a:extLst>
          </p:cNvPr>
          <p:cNvSpPr txBox="1"/>
          <p:nvPr/>
        </p:nvSpPr>
        <p:spPr>
          <a:xfrm rot="21201427">
            <a:off x="319596" y="400486"/>
            <a:ext cx="3391270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Consolas" panose="020B0609020204030204" pitchFamily="49" charset="0"/>
              </a:rPr>
              <a:t>pos</a:t>
            </a:r>
            <a:r>
              <a:rPr lang="en-US" sz="2800" dirty="0"/>
              <a:t> is first class!</a:t>
            </a:r>
          </a:p>
          <a:p>
            <a:pPr algn="ctr"/>
            <a:r>
              <a:rPr lang="en-US" sz="2800" b="1" dirty="0" err="1">
                <a:latin typeface="Consolas" panose="020B0609020204030204" pitchFamily="49" charset="0"/>
              </a:rPr>
              <a:t>filt</a:t>
            </a:r>
            <a:r>
              <a:rPr lang="en-US" sz="2800" dirty="0"/>
              <a:t> is higher order!</a:t>
            </a:r>
          </a:p>
        </p:txBody>
      </p:sp>
    </p:spTree>
    <p:extLst>
      <p:ext uri="{BB962C8B-B14F-4D97-AF65-F5344CB8AC3E}">
        <p14:creationId xmlns:p14="http://schemas.microsoft.com/office/powerpoint/2010/main" val="33377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 animBg="1"/>
      <p:bldP spid="24" grpId="0"/>
      <p:bldP spid="28" grpId="0" build="p"/>
      <p:bldP spid="31" grpId="0" animBg="1"/>
      <p:bldP spid="3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417365B-842E-4EB4-B284-616FBAA1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1" y="1820985"/>
            <a:ext cx="7096125" cy="4867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470408-7D96-48DE-A59A-D25A23C3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75" y="1800641"/>
            <a:ext cx="5581650" cy="494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CEB620-3DAC-4F8F-8FE5-369E66E0AB45}"/>
              </a:ext>
            </a:extLst>
          </p:cNvPr>
          <p:cNvSpPr txBox="1"/>
          <p:nvPr/>
        </p:nvSpPr>
        <p:spPr>
          <a:xfrm>
            <a:off x="9055501" y="3084976"/>
            <a:ext cx="253013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 </a:t>
            </a:r>
            <a:r>
              <a:rPr lang="en-US" sz="2400" b="1" dirty="0" err="1">
                <a:latin typeface="Consolas" panose="020B0609020204030204" pitchFamily="49" charset="0"/>
              </a:rPr>
              <a:t>pos</a:t>
            </a:r>
            <a:r>
              <a:rPr lang="en-US" sz="2400" dirty="0"/>
              <a:t>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1F34453-FEAE-41D9-A527-412E5B589672}"/>
              </a:ext>
            </a:extLst>
          </p:cNvPr>
          <p:cNvSpPr/>
          <p:nvPr/>
        </p:nvSpPr>
        <p:spPr>
          <a:xfrm>
            <a:off x="8257827" y="2716567"/>
            <a:ext cx="501473" cy="1198485"/>
          </a:xfrm>
          <a:prstGeom prst="rightBrace">
            <a:avLst>
              <a:gd name="adj1" fmla="val 27436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3199A6-20A4-45DE-98C2-66EC9359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A3BCDD-6AEA-402B-A738-1844D0A5049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Recursion: </a:t>
            </a:r>
            <a:r>
              <a:rPr lang="en-US" sz="4000" dirty="0">
                <a:latin typeface="Consolas" panose="020B0609020204030204" pitchFamily="49" charset="0"/>
              </a:rPr>
              <a:t>filter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4D2292-B4FC-4A39-89E1-1D33E55973C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D96182-607F-4791-802A-1885A4743192}"/>
              </a:ext>
            </a:extLst>
          </p:cNvPr>
          <p:cNvSpPr txBox="1"/>
          <p:nvPr/>
        </p:nvSpPr>
        <p:spPr>
          <a:xfrm rot="21201427">
            <a:off x="319596" y="400486"/>
            <a:ext cx="3391270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Consolas" panose="020B0609020204030204" pitchFamily="49" charset="0"/>
              </a:rPr>
              <a:t>pos</a:t>
            </a:r>
            <a:r>
              <a:rPr lang="en-US" sz="2800" dirty="0"/>
              <a:t> is first class!</a:t>
            </a:r>
          </a:p>
          <a:p>
            <a:pPr algn="ctr"/>
            <a:r>
              <a:rPr lang="en-US" sz="2800" b="1" dirty="0" err="1">
                <a:latin typeface="Consolas" panose="020B0609020204030204" pitchFamily="49" charset="0"/>
              </a:rPr>
              <a:t>filt</a:t>
            </a:r>
            <a:r>
              <a:rPr lang="en-US" sz="2800" dirty="0"/>
              <a:t> is higher order!</a:t>
            </a:r>
          </a:p>
        </p:txBody>
      </p:sp>
    </p:spTree>
    <p:extLst>
      <p:ext uri="{BB962C8B-B14F-4D97-AF65-F5344CB8AC3E}">
        <p14:creationId xmlns:p14="http://schemas.microsoft.com/office/powerpoint/2010/main" val="349073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78E117-98FF-4200-87D6-1D1948852B27}"/>
              </a:ext>
            </a:extLst>
          </p:cNvPr>
          <p:cNvSpPr txBox="1"/>
          <p:nvPr/>
        </p:nvSpPr>
        <p:spPr>
          <a:xfrm>
            <a:off x="1776795" y="2268511"/>
            <a:ext cx="8980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important in Haskell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 Haskell, function call model is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Function calls don’t necessarily create a new stack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 practice, tail recursion not usually a big deal.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920A8-8094-4483-99F8-221FF3DEC79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Tail Recursion?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060F89-A0C5-4397-BFF7-343DBACA52A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FC3E3-8D5A-454F-9C4F-B752CFE5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E970C-AD8D-473F-9866-83C610E6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6702"/>
            <a:ext cx="4972050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A017C8-E7C6-4CC6-8D50-09B9232C12FD}"/>
              </a:ext>
            </a:extLst>
          </p:cNvPr>
          <p:cNvSpPr txBox="1"/>
          <p:nvPr/>
        </p:nvSpPr>
        <p:spPr>
          <a:xfrm>
            <a:off x="2864275" y="4554918"/>
            <a:ext cx="32317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Can be written as: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FA51B-2CAD-42D7-B8DC-7DB8AEE3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2" y="1846702"/>
            <a:ext cx="4972050" cy="4019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54AD6-FF32-4DC7-BC26-5FE9D2F536A2}"/>
              </a:ext>
            </a:extLst>
          </p:cNvPr>
          <p:cNvSpPr txBox="1"/>
          <p:nvPr/>
        </p:nvSpPr>
        <p:spPr>
          <a:xfrm>
            <a:off x="1432888" y="5665602"/>
            <a:ext cx="932622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math, </a:t>
            </a:r>
            <a:r>
              <a:rPr lang="en-US" sz="2800" b="1" dirty="0"/>
              <a:t>f ○ g</a:t>
            </a:r>
            <a:r>
              <a:rPr lang="en-US" sz="2800" dirty="0"/>
              <a:t> means “</a:t>
            </a:r>
            <a:r>
              <a:rPr lang="en-US" sz="2800" b="1" i="1" dirty="0"/>
              <a:t>f</a:t>
            </a:r>
            <a:r>
              <a:rPr lang="en-US" sz="2800" i="1" dirty="0"/>
              <a:t> following </a:t>
            </a:r>
            <a:r>
              <a:rPr lang="en-US" sz="2800" b="1" i="1" dirty="0"/>
              <a:t>g</a:t>
            </a:r>
            <a:r>
              <a:rPr lang="en-US" sz="2800" i="1" dirty="0"/>
              <a:t>”</a:t>
            </a:r>
            <a:r>
              <a:rPr lang="en-US" sz="2800" dirty="0"/>
              <a:t>. Same thing in Haskell.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E9A21F-935F-4AEC-B2F9-1BE33341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E8909F-D6BB-4901-BD0F-5FE68D8969E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 Composition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D6AFD-01CE-4AAA-BA82-E2FC0F9EED1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75918E-970C-4833-A2ED-A9CC2D14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73" y="2223222"/>
            <a:ext cx="7096125" cy="439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51690-1000-4E51-8520-BB08E9CEEE30}"/>
              </a:ext>
            </a:extLst>
          </p:cNvPr>
          <p:cNvSpPr txBox="1"/>
          <p:nvPr/>
        </p:nvSpPr>
        <p:spPr>
          <a:xfrm>
            <a:off x="2815649" y="1524750"/>
            <a:ext cx="656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Lists/tuples to the rescue!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CE22E9-69E5-49F3-BECE-B316C8C1D2B8}"/>
              </a:ext>
            </a:extLst>
          </p:cNvPr>
          <p:cNvSpPr/>
          <p:nvPr/>
        </p:nvSpPr>
        <p:spPr>
          <a:xfrm>
            <a:off x="1828800" y="3679669"/>
            <a:ext cx="4589758" cy="102093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BD74E-AC70-4CDC-837D-3A3D827C5F2E}"/>
              </a:ext>
            </a:extLst>
          </p:cNvPr>
          <p:cNvSpPr txBox="1"/>
          <p:nvPr/>
        </p:nvSpPr>
        <p:spPr>
          <a:xfrm>
            <a:off x="6649376" y="3589970"/>
            <a:ext cx="4208014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Notice there is a lot of duplicate computation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local variable?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DDCF8-1B08-46FD-8D02-5919FEB4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E16B93-3973-47B4-BFD6-085CFEC8314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Return Multiple </a:t>
            </a:r>
            <a:r>
              <a:rPr lang="en-US" sz="4000" b="1" i="1" dirty="0">
                <a:latin typeface="+mn-lt"/>
              </a:rPr>
              <a:t>Things</a:t>
            </a:r>
            <a:r>
              <a:rPr lang="en-US" sz="4000" b="1" dirty="0">
                <a:latin typeface="+mn-lt"/>
              </a:rPr>
              <a:t>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2702F-03BE-44CC-8B0D-94C31F6EC78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2DF294-994D-474D-A5F3-AA9933AC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84" y="1854924"/>
            <a:ext cx="7096125" cy="43910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CE22E9-69E5-49F3-BECE-B316C8C1D2B8}"/>
              </a:ext>
            </a:extLst>
          </p:cNvPr>
          <p:cNvSpPr/>
          <p:nvPr/>
        </p:nvSpPr>
        <p:spPr>
          <a:xfrm>
            <a:off x="1732599" y="3293616"/>
            <a:ext cx="3879518" cy="127930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BD74E-AC70-4CDC-837D-3A3D827C5F2E}"/>
              </a:ext>
            </a:extLst>
          </p:cNvPr>
          <p:cNvSpPr txBox="1"/>
          <p:nvPr/>
        </p:nvSpPr>
        <p:spPr>
          <a:xfrm>
            <a:off x="6038246" y="3345038"/>
            <a:ext cx="503363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one expression (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don’t need to add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do</a:t>
            </a:r>
            <a:r>
              <a:rPr lang="en-US" sz="2400" dirty="0"/>
              <a:t> keyword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0CF61-4269-49C0-BCA1-A8E67EFB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AFAD5C-9B27-4A10-AFE5-969FCBDDC679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let/in</a:t>
            </a:r>
            <a:r>
              <a:rPr lang="en-US" sz="4000" b="1" dirty="0">
                <a:latin typeface="+mn-lt"/>
              </a:rPr>
              <a:t>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3757FD-6EA9-4C9F-962E-59AA762A4DE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6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9EDEC4-BE1B-465D-9171-322D9797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07" y="940523"/>
            <a:ext cx="7096125" cy="4391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439B92-8910-4098-B344-2E677EEE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02" y="1529734"/>
            <a:ext cx="5153025" cy="468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793CE-800C-4D33-8722-5A3EA9F5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0936C7-B7DA-47C4-8BCB-A5510BA8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7"/>
          <a:stretch/>
        </p:blipFill>
        <p:spPr>
          <a:xfrm>
            <a:off x="3519487" y="2507606"/>
            <a:ext cx="5153025" cy="4364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8506D-B969-47A8-99FF-A7B2D63F81AA}"/>
              </a:ext>
            </a:extLst>
          </p:cNvPr>
          <p:cNvSpPr txBox="1"/>
          <p:nvPr/>
        </p:nvSpPr>
        <p:spPr>
          <a:xfrm>
            <a:off x="1981199" y="161426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symbolic operators as functions: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C8111-E099-45B1-BE09-62A2C49286C9}"/>
              </a:ext>
            </a:extLst>
          </p:cNvPr>
          <p:cNvSpPr txBox="1"/>
          <p:nvPr/>
        </p:nvSpPr>
        <p:spPr>
          <a:xfrm>
            <a:off x="6621871" y="4407738"/>
            <a:ext cx="371382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Enclose in parentheses to use in non-infix mode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E865733-7CC3-449A-97C6-ECB384E44613}"/>
              </a:ext>
            </a:extLst>
          </p:cNvPr>
          <p:cNvSpPr/>
          <p:nvPr/>
        </p:nvSpPr>
        <p:spPr>
          <a:xfrm>
            <a:off x="5913880" y="4073074"/>
            <a:ext cx="390617" cy="1500327"/>
          </a:xfrm>
          <a:prstGeom prst="rightBrace">
            <a:avLst>
              <a:gd name="adj1" fmla="val 28398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1772-23F3-4947-AA7C-51D364CC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5BD314-02AA-4DFC-A628-8CC27D2872C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Infix Functions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21BDBD-B3BC-4408-8982-DF2F7B52198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27144-75EA-4F3B-AE4A-B128838B8D47}"/>
              </a:ext>
            </a:extLst>
          </p:cNvPr>
          <p:cNvSpPr txBox="1"/>
          <p:nvPr/>
        </p:nvSpPr>
        <p:spPr>
          <a:xfrm>
            <a:off x="2768649" y="1518905"/>
            <a:ext cx="665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Similar to anonymous functions in Elixir: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402DB3-4B47-42E9-9380-26251BD2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51" y="2225432"/>
            <a:ext cx="5486400" cy="403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BF4A54-D020-4D61-B7F2-A4E0A0E4F7D9}"/>
              </a:ext>
            </a:extLst>
          </p:cNvPr>
          <p:cNvSpPr txBox="1"/>
          <p:nvPr/>
        </p:nvSpPr>
        <p:spPr>
          <a:xfrm>
            <a:off x="6258759" y="3061783"/>
            <a:ext cx="390617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Square as Lambda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DCE458-E454-4BFE-8F15-DCA1A332328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228949" y="3292616"/>
            <a:ext cx="102981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8C000B-7805-49B5-B68E-492D203823B6}"/>
              </a:ext>
            </a:extLst>
          </p:cNvPr>
          <p:cNvSpPr txBox="1"/>
          <p:nvPr/>
        </p:nvSpPr>
        <p:spPr>
          <a:xfrm>
            <a:off x="6267636" y="3987279"/>
            <a:ext cx="427903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Lambda function with two </a:t>
            </a:r>
            <a:r>
              <a:rPr lang="en-US" sz="2400" dirty="0" err="1"/>
              <a:t>args</a:t>
            </a:r>
            <a:endParaRPr lang="en-US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142E64-0F79-4339-B04C-857D0F560BD7}"/>
              </a:ext>
            </a:extLst>
          </p:cNvPr>
          <p:cNvCxnSpPr>
            <a:cxnSpLocks/>
          </p:cNvCxnSpPr>
          <p:nvPr/>
        </p:nvCxnSpPr>
        <p:spPr>
          <a:xfrm flipH="1">
            <a:off x="5362114" y="4244006"/>
            <a:ext cx="89664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0A64-B652-4ED1-A0BE-FBE0019A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16F6F6-B533-43C1-8168-8F3FFB05552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Lambda Functions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10E196-87AF-4038-8502-9A065557EA0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95FC5-A102-463F-A9C6-CA6BA0AEC181}"/>
              </a:ext>
            </a:extLst>
          </p:cNvPr>
          <p:cNvSpPr txBox="1"/>
          <p:nvPr/>
        </p:nvSpPr>
        <p:spPr>
          <a:xfrm>
            <a:off x="1199964" y="701336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CE79F-879E-4FE6-B8F0-B37C7001CB4B}"/>
              </a:ext>
            </a:extLst>
          </p:cNvPr>
          <p:cNvSpPr txBox="1"/>
          <p:nvPr/>
        </p:nvSpPr>
        <p:spPr>
          <a:xfrm>
            <a:off x="408373" y="1532333"/>
            <a:ext cx="112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cons</a:t>
            </a:r>
            <a:r>
              <a:rPr lang="en-US" sz="2400" dirty="0"/>
              <a:t> operator: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42E41-0237-41BA-8E1F-1D8C1975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32" y="2157644"/>
            <a:ext cx="768667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8161F-FDF1-4F59-8604-A4682A1A977D}"/>
              </a:ext>
            </a:extLst>
          </p:cNvPr>
          <p:cNvSpPr txBox="1"/>
          <p:nvPr/>
        </p:nvSpPr>
        <p:spPr>
          <a:xfrm>
            <a:off x="6228424" y="3373512"/>
            <a:ext cx="4767309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Build a list using cons operator and an empty list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1E7CEA-2203-4C3E-A33C-43DF78CB937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362113" y="3850566"/>
            <a:ext cx="8663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FAF64A-87F6-419C-94CC-666940B89054}"/>
              </a:ext>
            </a:extLst>
          </p:cNvPr>
          <p:cNvSpPr txBox="1"/>
          <p:nvPr/>
        </p:nvSpPr>
        <p:spPr>
          <a:xfrm>
            <a:off x="1959160" y="5013478"/>
            <a:ext cx="8538527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fact, when we write </a:t>
            </a:r>
            <a:r>
              <a:rPr lang="en-US" sz="2800" b="1" dirty="0"/>
              <a:t>[1, 2, 3]</a:t>
            </a:r>
            <a:r>
              <a:rPr lang="en-US" sz="2800" dirty="0"/>
              <a:t> the compiler is </a:t>
            </a:r>
            <a:r>
              <a:rPr lang="en-US" sz="2800" i="1" dirty="0"/>
              <a:t>actually</a:t>
            </a:r>
            <a:r>
              <a:rPr lang="en-US" sz="2800" dirty="0"/>
              <a:t> doing </a:t>
            </a:r>
            <a:r>
              <a:rPr lang="en-US" sz="2800" b="1" dirty="0"/>
              <a:t>1:2:3:[]. [1, 2, 3] </a:t>
            </a:r>
            <a:r>
              <a:rPr lang="en-US" sz="2800" dirty="0"/>
              <a:t>notation is </a:t>
            </a:r>
            <a:r>
              <a:rPr lang="en-US" sz="2800" i="1" dirty="0"/>
              <a:t>syntactic sugar.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C761F-3780-46DC-8085-D92167FEAF13}"/>
              </a:ext>
            </a:extLst>
          </p:cNvPr>
          <p:cNvSpPr txBox="1"/>
          <p:nvPr/>
        </p:nvSpPr>
        <p:spPr>
          <a:xfrm rot="21119035">
            <a:off x="279101" y="383694"/>
            <a:ext cx="254201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Week: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9F00-075B-4CD6-AD87-1FBF0B9D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27144-75EA-4F3B-AE4A-B128838B8D47}"/>
              </a:ext>
            </a:extLst>
          </p:cNvPr>
          <p:cNvSpPr txBox="1"/>
          <p:nvPr/>
        </p:nvSpPr>
        <p:spPr>
          <a:xfrm>
            <a:off x="538579" y="1537973"/>
            <a:ext cx="111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 don’t need names!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753E4-A805-4D19-A0EF-20A74E1F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54" y="2155954"/>
            <a:ext cx="700087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77FC7-3BEB-47CD-BE3C-B39F6098DFF2}"/>
              </a:ext>
            </a:extLst>
          </p:cNvPr>
          <p:cNvSpPr txBox="1"/>
          <p:nvPr/>
        </p:nvSpPr>
        <p:spPr>
          <a:xfrm>
            <a:off x="6686072" y="3411761"/>
            <a:ext cx="386178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True no matter 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1BD7E-6996-4BE9-822B-635CAB2CC1CC}"/>
              </a:ext>
            </a:extLst>
          </p:cNvPr>
          <p:cNvSpPr txBox="1"/>
          <p:nvPr/>
        </p:nvSpPr>
        <p:spPr>
          <a:xfrm>
            <a:off x="6686072" y="4623217"/>
            <a:ext cx="386178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opposite of input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99CAC75-9924-4367-B835-FCD1DE4E5B83}"/>
              </a:ext>
            </a:extLst>
          </p:cNvPr>
          <p:cNvSpPr/>
          <p:nvPr/>
        </p:nvSpPr>
        <p:spPr>
          <a:xfrm>
            <a:off x="5956663" y="3132128"/>
            <a:ext cx="383177" cy="1020932"/>
          </a:xfrm>
          <a:prstGeom prst="rightBrace">
            <a:avLst>
              <a:gd name="adj1" fmla="val 28770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8C6BFB8-67C6-4FB9-83E7-BC4CBE7E0AE8}"/>
              </a:ext>
            </a:extLst>
          </p:cNvPr>
          <p:cNvSpPr/>
          <p:nvPr/>
        </p:nvSpPr>
        <p:spPr>
          <a:xfrm>
            <a:off x="5956663" y="4343584"/>
            <a:ext cx="383178" cy="1020932"/>
          </a:xfrm>
          <a:prstGeom prst="rightBrace">
            <a:avLst>
              <a:gd name="adj1" fmla="val 24688"/>
              <a:gd name="adj2" fmla="val 5000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77C45-B436-4CCF-BEC2-16FB2E8D3018}"/>
              </a:ext>
            </a:extLst>
          </p:cNvPr>
          <p:cNvSpPr txBox="1"/>
          <p:nvPr/>
        </p:nvSpPr>
        <p:spPr>
          <a:xfrm>
            <a:off x="4144224" y="5690212"/>
            <a:ext cx="533104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for passing as arguments when that’s the only place you need them!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BF10B-A120-4E96-94CF-5044CA82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CEA4EC-5C39-433C-80F5-FFC8FB43E9B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Lambda Functions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1DA0CF-D984-46FC-A6F7-D4825EE85F7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0D00B0-18C2-43CB-B873-C66B8263074F}"/>
              </a:ext>
            </a:extLst>
          </p:cNvPr>
          <p:cNvSpPr txBox="1"/>
          <p:nvPr/>
        </p:nvSpPr>
        <p:spPr>
          <a:xfrm>
            <a:off x="719091" y="656577"/>
            <a:ext cx="1044901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Good for passing as arguments when that’s the only place you need them!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45E3-56E7-4801-8EFB-53B394C4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2" y="1758148"/>
            <a:ext cx="7000875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5E6BE-3B14-442B-A878-EF4DD3323180}"/>
              </a:ext>
            </a:extLst>
          </p:cNvPr>
          <p:cNvSpPr txBox="1"/>
          <p:nvPr/>
        </p:nvSpPr>
        <p:spPr>
          <a:xfrm>
            <a:off x="4731798" y="3366856"/>
            <a:ext cx="528221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 with map, flip sign of list elements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61BBF-B647-4675-9CF2-0414EF11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82D3E2-3F51-4B6A-8E40-89DBB6F7A348}"/>
              </a:ext>
            </a:extLst>
          </p:cNvPr>
          <p:cNvSpPr txBox="1"/>
          <p:nvPr/>
        </p:nvSpPr>
        <p:spPr>
          <a:xfrm>
            <a:off x="3390414" y="1595985"/>
            <a:ext cx="541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About time we mentioned them…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9E811-F1D5-46D8-8ED7-F6D0D54D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35" y="2320501"/>
            <a:ext cx="6150130" cy="42184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0B485-6093-4220-8DCD-1F4ED62B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10BD12-0843-4B72-A264-EDD5023B0BD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Comments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65B913-D403-45FE-B907-F42B192B21E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pattern matching">
            <a:extLst>
              <a:ext uri="{FF2B5EF4-FFF2-40B4-BE49-F238E27FC236}">
                <a16:creationId xmlns:a16="http://schemas.microsoft.com/office/drawing/2014/main" id="{CA3DA859-FB33-4005-A0EE-F8CB182A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95" y="887765"/>
            <a:ext cx="5764449" cy="53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F1BFE-347B-432A-A34A-8902FBC77FF8}"/>
              </a:ext>
            </a:extLst>
          </p:cNvPr>
          <p:cNvSpPr txBox="1"/>
          <p:nvPr/>
        </p:nvSpPr>
        <p:spPr>
          <a:xfrm>
            <a:off x="6215848" y="1038686"/>
            <a:ext cx="4392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Pattern Matching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30F4-02A5-475A-A068-D62D0E72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2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ACA1F-3A42-4373-ADD2-9DE5212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6" y="1986190"/>
            <a:ext cx="60198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E8ABB-1947-4710-BEF8-4BDDDDB5A1D7}"/>
              </a:ext>
            </a:extLst>
          </p:cNvPr>
          <p:cNvSpPr txBox="1"/>
          <p:nvPr/>
        </p:nvSpPr>
        <p:spPr>
          <a:xfrm>
            <a:off x="689495" y="4897512"/>
            <a:ext cx="525558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unit vector if point lies on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input point otherwise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E7D36-5D5F-4844-AB44-76FAB054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36" y="2171927"/>
            <a:ext cx="5857875" cy="38576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F8395E-4D76-4957-9749-5101CF12CA06}"/>
              </a:ext>
            </a:extLst>
          </p:cNvPr>
          <p:cNvSpPr/>
          <p:nvPr/>
        </p:nvSpPr>
        <p:spPr>
          <a:xfrm>
            <a:off x="6201789" y="3876579"/>
            <a:ext cx="412074" cy="55929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49DB2F-0BF4-465B-AB8E-7DFB5666D24E}"/>
              </a:ext>
            </a:extLst>
          </p:cNvPr>
          <p:cNvSpPr/>
          <p:nvPr/>
        </p:nvSpPr>
        <p:spPr>
          <a:xfrm>
            <a:off x="6201788" y="4491566"/>
            <a:ext cx="687283" cy="55929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22CC7B-96D7-44F1-971F-157895E88A58}"/>
              </a:ext>
            </a:extLst>
          </p:cNvPr>
          <p:cNvSpPr/>
          <p:nvPr/>
        </p:nvSpPr>
        <p:spPr>
          <a:xfrm>
            <a:off x="8336136" y="3601375"/>
            <a:ext cx="399495" cy="53266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D60833-1769-4082-B7B8-098B59980AC5}"/>
              </a:ext>
            </a:extLst>
          </p:cNvPr>
          <p:cNvSpPr/>
          <p:nvPr/>
        </p:nvSpPr>
        <p:spPr>
          <a:xfrm>
            <a:off x="8336136" y="4205258"/>
            <a:ext cx="1260625" cy="53266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1E14FB-85C4-4730-B33D-0D3768E8EE2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Matching: </a:t>
            </a:r>
            <a:r>
              <a:rPr lang="en-US" sz="4000" dirty="0">
                <a:latin typeface="+mn-lt"/>
              </a:rPr>
              <a:t>Function Signatures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D9C88D-044F-4829-AA09-B8E7D558281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DF8E9D-FB27-4175-84F5-65D79118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animBg="1"/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F20013-9D4C-453B-975B-FD5DD31F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4" y="1865242"/>
            <a:ext cx="5953125" cy="453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D09C9-C562-457D-8635-FAA4F1AE995A}"/>
              </a:ext>
            </a:extLst>
          </p:cNvPr>
          <p:cNvSpPr txBox="1"/>
          <p:nvPr/>
        </p:nvSpPr>
        <p:spPr>
          <a:xfrm>
            <a:off x="1367166" y="5239682"/>
            <a:ext cx="3107185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commonly used with case expressions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5A4BE-7E09-4BDA-BE51-A20BB930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797" y="2112892"/>
            <a:ext cx="5486400" cy="4038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FF36E8-C7F5-4417-A831-7D903ADFD7A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Matching: </a:t>
            </a:r>
            <a:r>
              <a:rPr lang="en-US" sz="4000" dirty="0">
                <a:latin typeface="+mn-lt"/>
              </a:rPr>
              <a:t>Case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06CF85-BCB3-4543-AD3B-F7B5EB04042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F69AC-906B-4843-AB13-9380DEB2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8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8293E-9AD1-4DFF-BD6B-25F3D73F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74" y="1679237"/>
            <a:ext cx="6019800" cy="46767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854548-ECA9-4BC8-AAF4-A82F869BE17B}"/>
              </a:ext>
            </a:extLst>
          </p:cNvPr>
          <p:cNvSpPr/>
          <p:nvPr/>
        </p:nvSpPr>
        <p:spPr>
          <a:xfrm>
            <a:off x="1464815" y="4485924"/>
            <a:ext cx="3701989" cy="93215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D7670-2347-4D53-B477-1220EF1ECF7E}"/>
              </a:ext>
            </a:extLst>
          </p:cNvPr>
          <p:cNvSpPr txBox="1"/>
          <p:nvPr/>
        </p:nvSpPr>
        <p:spPr>
          <a:xfrm>
            <a:off x="1850993" y="5418080"/>
            <a:ext cx="29296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Will never match!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90CC2-E3F7-4A92-A377-0289874D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38" y="1635806"/>
            <a:ext cx="5857875" cy="4972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8D81EB-F2A0-40FF-99E5-059F7B8B840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Pattern Matching: </a:t>
            </a:r>
            <a:r>
              <a:rPr lang="en-US" sz="4000" dirty="0">
                <a:latin typeface="+mn-lt"/>
              </a:rPr>
              <a:t>Case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B01AC3-1764-4F38-88DF-6C5490AFA26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5FA5D4-73FA-4864-A387-A08078AD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1C0F4-C8C6-4B4D-8D87-D6080179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77" y="1081733"/>
            <a:ext cx="6019800" cy="4676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4BADA-1447-41D8-85DF-B7EDF119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46" y="934096"/>
            <a:ext cx="5857875" cy="4972050"/>
          </a:xfrm>
          <a:prstGeom prst="rect">
            <a:avLst/>
          </a:prstGeom>
        </p:spPr>
      </p:pic>
      <p:pic>
        <p:nvPicPr>
          <p:cNvPr id="4" name="Picture 2" descr="Image result for thumbs up">
            <a:extLst>
              <a:ext uri="{FF2B5EF4-FFF2-40B4-BE49-F238E27FC236}">
                <a16:creationId xmlns:a16="http://schemas.microsoft.com/office/drawing/2014/main" id="{773FAE53-0086-4998-99C5-9AE6834B1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12664" r="8770" b="11213"/>
          <a:stretch/>
        </p:blipFill>
        <p:spPr bwMode="auto">
          <a:xfrm flipH="1">
            <a:off x="9385363" y="4256842"/>
            <a:ext cx="2806637" cy="26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E0E0-33D2-4E89-8437-AB9A9C7A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8CD198-22C6-4409-A304-6101D24D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7" y="1596639"/>
            <a:ext cx="6019800" cy="4676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FA1E92-1A4B-46BC-BD6F-017A0405CB6E}"/>
              </a:ext>
            </a:extLst>
          </p:cNvPr>
          <p:cNvSpPr txBox="1"/>
          <p:nvPr/>
        </p:nvSpPr>
        <p:spPr>
          <a:xfrm>
            <a:off x="1007955" y="5319307"/>
            <a:ext cx="443929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Try and be more general to catch anything that isn’t a 3-tuple?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D38487-5ACD-46AD-8D2B-934116101FFE}"/>
              </a:ext>
            </a:extLst>
          </p:cNvPr>
          <p:cNvCxnSpPr>
            <a:cxnSpLocks/>
          </p:cNvCxnSpPr>
          <p:nvPr/>
        </p:nvCxnSpPr>
        <p:spPr>
          <a:xfrm flipH="1" flipV="1">
            <a:off x="1669007" y="4758431"/>
            <a:ext cx="1" cy="56087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EFBED-B641-4529-A914-138C67CA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21" y="1733088"/>
            <a:ext cx="5324475" cy="49720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0F2034-EDD2-4B7F-BBF5-3B55FAD2F71B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Unlike Elixir…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F2F772-4FAE-4914-906D-E87B4B159F6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9CD26-8814-45D1-9EE3-525A4B97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2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D76FA-6F68-4DF8-B667-9083C292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72" y="671795"/>
            <a:ext cx="8496300" cy="4972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5D93B-9780-4B11-BD49-C2A7A751A90B}"/>
              </a:ext>
            </a:extLst>
          </p:cNvPr>
          <p:cNvSpPr txBox="1"/>
          <p:nvPr/>
        </p:nvSpPr>
        <p:spPr>
          <a:xfrm>
            <a:off x="8978709" y="2349073"/>
            <a:ext cx="237033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b="1" dirty="0">
                <a:solidFill>
                  <a:schemeClr val="accent1"/>
                </a:solidFill>
              </a:rPr>
              <a:t>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A3669-8728-4FEC-8B7F-3C9BA1F9684A}"/>
              </a:ext>
            </a:extLst>
          </p:cNvPr>
          <p:cNvSpPr/>
          <p:nvPr/>
        </p:nvSpPr>
        <p:spPr>
          <a:xfrm>
            <a:off x="1338272" y="3794792"/>
            <a:ext cx="7837689" cy="161749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2425-D59D-47A9-94D0-E790C80C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97970-81D2-47EF-8212-25CC43B0DF0D}"/>
              </a:ext>
            </a:extLst>
          </p:cNvPr>
          <p:cNvSpPr txBox="1"/>
          <p:nvPr/>
        </p:nvSpPr>
        <p:spPr>
          <a:xfrm>
            <a:off x="1199964" y="745724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List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BC75F-82E6-4070-B050-A72D4BEAC568}"/>
              </a:ext>
            </a:extLst>
          </p:cNvPr>
          <p:cNvSpPr txBox="1"/>
          <p:nvPr/>
        </p:nvSpPr>
        <p:spPr>
          <a:xfrm>
            <a:off x="2348882" y="1576721"/>
            <a:ext cx="775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Syntactic sugar: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768B-E8DC-412D-800E-97D2371CDFCC}"/>
              </a:ext>
            </a:extLst>
          </p:cNvPr>
          <p:cNvSpPr txBox="1"/>
          <p:nvPr/>
        </p:nvSpPr>
        <p:spPr>
          <a:xfrm>
            <a:off x="1022411" y="2338715"/>
            <a:ext cx="30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List declaration: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FDD2-6A90-42F3-8757-C26EF0AA5823}"/>
              </a:ext>
            </a:extLst>
          </p:cNvPr>
          <p:cNvSpPr txBox="1"/>
          <p:nvPr/>
        </p:nvSpPr>
        <p:spPr>
          <a:xfrm>
            <a:off x="4724397" y="2338715"/>
            <a:ext cx="709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list = [1, 2, 3, 4, 5, 6, 7, 8, 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A9A01-CD83-434B-97FA-F2E3D9716F63}"/>
              </a:ext>
            </a:extLst>
          </p:cNvPr>
          <p:cNvSpPr txBox="1"/>
          <p:nvPr/>
        </p:nvSpPr>
        <p:spPr>
          <a:xfrm>
            <a:off x="1022411" y="3039398"/>
            <a:ext cx="30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Can be written: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8F7EA-D0F5-4B33-A14D-FF9730292AB7}"/>
              </a:ext>
            </a:extLst>
          </p:cNvPr>
          <p:cNvSpPr txBox="1"/>
          <p:nvPr/>
        </p:nvSpPr>
        <p:spPr>
          <a:xfrm>
            <a:off x="4724396" y="3039398"/>
            <a:ext cx="709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list = [1..9]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E90F6-C693-4EB6-899B-40139A0237AA}"/>
              </a:ext>
            </a:extLst>
          </p:cNvPr>
          <p:cNvSpPr txBox="1"/>
          <p:nvPr/>
        </p:nvSpPr>
        <p:spPr>
          <a:xfrm>
            <a:off x="1022411" y="3740081"/>
            <a:ext cx="300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Specify interval: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C3557-2114-4319-A815-09C6C61FC69F}"/>
              </a:ext>
            </a:extLst>
          </p:cNvPr>
          <p:cNvSpPr txBox="1"/>
          <p:nvPr/>
        </p:nvSpPr>
        <p:spPr>
          <a:xfrm>
            <a:off x="4724395" y="3738776"/>
            <a:ext cx="709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list = [1,3..9]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01798-3B26-4318-820F-092D14206A19}"/>
              </a:ext>
            </a:extLst>
          </p:cNvPr>
          <p:cNvSpPr txBox="1"/>
          <p:nvPr/>
        </p:nvSpPr>
        <p:spPr>
          <a:xfrm>
            <a:off x="4724395" y="4319571"/>
            <a:ext cx="709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     = [1,3,5,7,9]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27B19-E8B7-4A2A-BFD6-E73D489A8609}"/>
              </a:ext>
            </a:extLst>
          </p:cNvPr>
          <p:cNvSpPr txBox="1"/>
          <p:nvPr/>
        </p:nvSpPr>
        <p:spPr>
          <a:xfrm>
            <a:off x="1345705" y="5223957"/>
            <a:ext cx="976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Interval is discerned from difference between first two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D917B-611C-4C2F-B098-069B1393D6D0}"/>
              </a:ext>
            </a:extLst>
          </p:cNvPr>
          <p:cNvSpPr txBox="1"/>
          <p:nvPr/>
        </p:nvSpPr>
        <p:spPr>
          <a:xfrm rot="21119035">
            <a:off x="279101" y="383694"/>
            <a:ext cx="254201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Week: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6D914B-EF9A-4770-BB34-48133148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D34FB-84B6-46C8-BD87-E0E0F2480C17}"/>
              </a:ext>
            </a:extLst>
          </p:cNvPr>
          <p:cNvSpPr txBox="1"/>
          <p:nvPr/>
        </p:nvSpPr>
        <p:spPr>
          <a:xfrm>
            <a:off x="2425083" y="1748186"/>
            <a:ext cx="734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Type polymorphism and type variables: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F3055-8BEF-496D-BEEA-680A31C95A36}"/>
              </a:ext>
            </a:extLst>
          </p:cNvPr>
          <p:cNvSpPr txBox="1"/>
          <p:nvPr/>
        </p:nvSpPr>
        <p:spPr>
          <a:xfrm>
            <a:off x="2972906" y="2477148"/>
            <a:ext cx="65110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Recall: Overloading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languages like Java, the </a:t>
            </a:r>
            <a:r>
              <a:rPr lang="en-US" sz="2400" b="1" dirty="0"/>
              <a:t>==</a:t>
            </a:r>
            <a:r>
              <a:rPr lang="en-US" sz="2400" dirty="0"/>
              <a:t> operator is overloaded to work with many different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 type equality and object equality are performed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general, if we want to compare two values of type α, we use an </a:t>
            </a:r>
            <a:r>
              <a:rPr lang="en-US" sz="2400" b="1" i="1" dirty="0"/>
              <a:t>α-compare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α is a </a:t>
            </a:r>
            <a:r>
              <a:rPr lang="en-US" sz="2400" i="1" dirty="0"/>
              <a:t>type variable</a:t>
            </a:r>
            <a:r>
              <a:rPr lang="en-US" sz="2400" dirty="0"/>
              <a:t>, because its value is a type.</a:t>
            </a:r>
            <a:endParaRPr lang="en-US" sz="2400" b="1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52A7C-E931-40FA-AA77-498D8E53B7E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Revisiting Types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BE732-CF7E-406F-ACBB-246DA4B34B15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5368C-3B1C-4852-A49A-BB1E4779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BE320C-EBD3-4491-80AF-5700FB05F118}"/>
              </a:ext>
            </a:extLst>
          </p:cNvPr>
          <p:cNvSpPr txBox="1"/>
          <p:nvPr/>
        </p:nvSpPr>
        <p:spPr>
          <a:xfrm>
            <a:off x="2425082" y="1723581"/>
            <a:ext cx="734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Consider the equality (==) operator: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4F4CC-1437-4632-A0F1-FC728AA1F14E}"/>
              </a:ext>
            </a:extLst>
          </p:cNvPr>
          <p:cNvSpPr txBox="1"/>
          <p:nvPr/>
        </p:nvSpPr>
        <p:spPr>
          <a:xfrm>
            <a:off x="900342" y="2516891"/>
            <a:ext cx="1039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Takes two parameters, each of the same type (call it α), and returns a Boolean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A3F3F-3910-471B-B72D-1B376BF9FDB7}"/>
              </a:ext>
            </a:extLst>
          </p:cNvPr>
          <p:cNvSpPr txBox="1"/>
          <p:nvPr/>
        </p:nvSpPr>
        <p:spPr>
          <a:xfrm>
            <a:off x="1032765" y="3313092"/>
            <a:ext cx="1039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operator may not be defined for </a:t>
            </a:r>
            <a:r>
              <a:rPr lang="en-US" sz="2400" i="1" dirty="0"/>
              <a:t>all</a:t>
            </a:r>
            <a:r>
              <a:rPr lang="en-US" sz="2400" dirty="0"/>
              <a:t> types, just some.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056CF-7CF2-41FB-BBD3-0B7EE54F9CF4}"/>
              </a:ext>
            </a:extLst>
          </p:cNvPr>
          <p:cNvSpPr txBox="1"/>
          <p:nvPr/>
        </p:nvSpPr>
        <p:spPr>
          <a:xfrm>
            <a:off x="1525477" y="4106402"/>
            <a:ext cx="9141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Thus, we can associate == with a specific </a:t>
            </a:r>
            <a:r>
              <a:rPr lang="en-US" sz="2400" b="1" i="1" dirty="0"/>
              <a:t>type class</a:t>
            </a:r>
            <a:r>
              <a:rPr lang="en-US" sz="2400" b="1" dirty="0"/>
              <a:t> </a:t>
            </a:r>
            <a:r>
              <a:rPr lang="en-US" sz="2400" dirty="0"/>
              <a:t>containing those types for which == is defined.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9911A-696E-4A13-8690-AD7B2A895590}"/>
              </a:ext>
            </a:extLst>
          </p:cNvPr>
          <p:cNvSpPr txBox="1"/>
          <p:nvPr/>
        </p:nvSpPr>
        <p:spPr>
          <a:xfrm>
            <a:off x="1657898" y="5273771"/>
            <a:ext cx="914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type class is called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r>
              <a:rPr lang="en-US" sz="2400" dirty="0"/>
              <a:t> in Haskell.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E815AC-EA47-4B2D-B194-845F2A568DB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Type Classes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F9480E-8192-4AE3-A905-E8632C1D41C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B0098-1D89-4388-9DCF-5026412F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1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8FBD99-9ADF-4F1F-8F3F-1A5619A1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06" y="1853583"/>
            <a:ext cx="5581650" cy="4038600"/>
          </a:xfrm>
          <a:prstGeom prst="rect">
            <a:avLst/>
          </a:prstGeom>
          <a:ln w="57150">
            <a:noFill/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900547-33F3-4184-A054-4929A814DAF7}"/>
              </a:ext>
            </a:extLst>
          </p:cNvPr>
          <p:cNvSpPr/>
          <p:nvPr/>
        </p:nvSpPr>
        <p:spPr>
          <a:xfrm>
            <a:off x="2568327" y="2982897"/>
            <a:ext cx="1897141" cy="49714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56C82-173C-451F-97A1-E0FEE081D0D4}"/>
              </a:ext>
            </a:extLst>
          </p:cNvPr>
          <p:cNvSpPr txBox="1"/>
          <p:nvPr/>
        </p:nvSpPr>
        <p:spPr>
          <a:xfrm>
            <a:off x="966651" y="2028790"/>
            <a:ext cx="3294830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(==) is defined for types in </a:t>
            </a:r>
            <a:r>
              <a:rPr lang="en-US" sz="2400" dirty="0" err="1"/>
              <a:t>typeclass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F2B19-C5B1-4086-809C-2A52C8A3CADC}"/>
              </a:ext>
            </a:extLst>
          </p:cNvPr>
          <p:cNvSpPr/>
          <p:nvPr/>
        </p:nvSpPr>
        <p:spPr>
          <a:xfrm>
            <a:off x="4820574" y="2982897"/>
            <a:ext cx="2299316" cy="49714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C139A-38A7-4F4A-97C4-4F2F46CFC91A}"/>
              </a:ext>
            </a:extLst>
          </p:cNvPr>
          <p:cNvSpPr txBox="1"/>
          <p:nvPr/>
        </p:nvSpPr>
        <p:spPr>
          <a:xfrm>
            <a:off x="4950782" y="3480046"/>
            <a:ext cx="5238248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(==) takes two </a:t>
            </a:r>
            <a:r>
              <a:rPr lang="en-US" sz="2400" dirty="0" err="1"/>
              <a:t>args</a:t>
            </a:r>
            <a:r>
              <a:rPr lang="en-US" sz="2400" dirty="0"/>
              <a:t> of type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, where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is a member of type class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returns </a:t>
            </a:r>
            <a:r>
              <a:rPr lang="en-US" sz="2400" b="1" dirty="0">
                <a:latin typeface="Consolas" panose="020B0609020204030204" pitchFamily="49" charset="0"/>
              </a:rPr>
              <a:t>Bool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A7D571-E1A2-4B5F-A976-8F29239F398D}"/>
              </a:ext>
            </a:extLst>
          </p:cNvPr>
          <p:cNvSpPr txBox="1"/>
          <p:nvPr/>
        </p:nvSpPr>
        <p:spPr>
          <a:xfrm>
            <a:off x="2405849" y="5042516"/>
            <a:ext cx="6398518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a concrete type, </a:t>
            </a:r>
            <a:r>
              <a:rPr lang="en-US" sz="2400" b="1" dirty="0"/>
              <a:t>α</a:t>
            </a:r>
            <a:r>
              <a:rPr lang="en-US" sz="2400" dirty="0"/>
              <a:t>, belongs to a certain type class, we say </a:t>
            </a:r>
            <a:r>
              <a:rPr lang="en-US" sz="2400" b="1" dirty="0"/>
              <a:t>α</a:t>
            </a:r>
            <a:r>
              <a:rPr lang="en-US" sz="2400" dirty="0"/>
              <a:t> is an </a:t>
            </a:r>
            <a:r>
              <a:rPr lang="en-US" sz="2400" i="1" dirty="0"/>
              <a:t>instance</a:t>
            </a:r>
            <a:r>
              <a:rPr lang="en-US" sz="2400" dirty="0"/>
              <a:t> of that type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Int</a:t>
            </a:r>
            <a:r>
              <a:rPr lang="en-US" sz="2400" dirty="0"/>
              <a:t> is an instance of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r>
              <a:rPr lang="en-US" sz="2400" dirty="0"/>
              <a:t>, for example.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E22A9-C700-49D6-9519-1F0345D2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37DF95-31B3-44D3-9D3B-A1CAF105138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Eq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1A7701-541E-4C78-B2C7-62F3BA5DD09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7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C5C2B-D9AE-4149-B570-95379DC1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20" y="1997398"/>
            <a:ext cx="558165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70124-CFFB-422D-A931-1F6B556C37F1}"/>
              </a:ext>
            </a:extLst>
          </p:cNvPr>
          <p:cNvSpPr txBox="1"/>
          <p:nvPr/>
        </p:nvSpPr>
        <p:spPr>
          <a:xfrm>
            <a:off x="4242744" y="3913105"/>
            <a:ext cx="6529757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numeric values freedom to be an integer or floating point as the compiler sees 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Num</a:t>
            </a:r>
            <a:r>
              <a:rPr lang="en-US" sz="2400" dirty="0"/>
              <a:t> class contains all numbers, and certain operations over them such as addition.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996C0-D548-43A4-84F4-E6A642AE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EFA90E-578B-4695-ABD9-77AA9B5C437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083EAE-499E-4956-B259-3C14F5A2EB9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C5C2B-D9AE-4149-B570-95379DC1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91" y="2136731"/>
            <a:ext cx="558165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70124-CFFB-422D-A931-1F6B556C37F1}"/>
              </a:ext>
            </a:extLst>
          </p:cNvPr>
          <p:cNvSpPr txBox="1"/>
          <p:nvPr/>
        </p:nvSpPr>
        <p:spPr>
          <a:xfrm>
            <a:off x="5704514" y="3965414"/>
            <a:ext cx="4144162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p</a:t>
            </a:r>
            <a:r>
              <a:rPr lang="en-US" sz="2400" dirty="0"/>
              <a:t> is a type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type of 5 is </a:t>
            </a:r>
            <a:r>
              <a:rPr lang="en-US" sz="2400" b="1" dirty="0">
                <a:latin typeface="Consolas" panose="020B0609020204030204" pitchFamily="49" charset="0"/>
              </a:rPr>
              <a:t>p</a:t>
            </a:r>
            <a:r>
              <a:rPr lang="en-US" sz="2400" dirty="0"/>
              <a:t>, and </a:t>
            </a:r>
            <a:r>
              <a:rPr lang="en-US" sz="2400" b="1" dirty="0">
                <a:latin typeface="Consolas" panose="020B0609020204030204" pitchFamily="49" charset="0"/>
              </a:rPr>
              <a:t>p</a:t>
            </a:r>
            <a:r>
              <a:rPr lang="en-US" sz="2400" dirty="0"/>
              <a:t> is a member of type class </a:t>
            </a:r>
            <a:r>
              <a:rPr lang="en-US" sz="2400" b="1" dirty="0" err="1">
                <a:latin typeface="Consolas" panose="020B0609020204030204" pitchFamily="49" charset="0"/>
              </a:rPr>
              <a:t>Num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8E7761-368F-44FD-9957-2DB177DD2939}"/>
              </a:ext>
            </a:extLst>
          </p:cNvPr>
          <p:cNvSpPr/>
          <p:nvPr/>
        </p:nvSpPr>
        <p:spPr>
          <a:xfrm>
            <a:off x="2530136" y="3874885"/>
            <a:ext cx="2530136" cy="50602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7A283-B358-41CD-AC72-78B9C8EB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0AF1E0-8F2A-402F-9D8D-24F61B757C80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25ED19-910A-4B8F-B6A3-0EA917E7C03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C2CE9-0813-4DFE-8F71-4F8AA3D7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18" y="1942360"/>
            <a:ext cx="5581650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76FA7-B40C-48EE-A197-C5FD0B3D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18" y="1942360"/>
            <a:ext cx="5581650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B9C81-3797-4846-97CE-A6CD4F1AB455}"/>
              </a:ext>
            </a:extLst>
          </p:cNvPr>
          <p:cNvSpPr txBox="1"/>
          <p:nvPr/>
        </p:nvSpPr>
        <p:spPr>
          <a:xfrm>
            <a:off x="6007392" y="3788079"/>
            <a:ext cx="430567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Types that are members of the </a:t>
            </a:r>
            <a:r>
              <a:rPr lang="en-US" sz="2400" b="1" dirty="0">
                <a:latin typeface="Consolas" panose="020B0609020204030204" pitchFamily="49" charset="0"/>
              </a:rPr>
              <a:t>Show</a:t>
            </a:r>
            <a:r>
              <a:rPr lang="en-US" sz="2400" dirty="0"/>
              <a:t> class have functions which convert their value to a String.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6F6B3-A01C-4EA9-B174-EFFA94F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4E7F82-98C8-4A2C-AEAF-FE969AD5284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Show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8B30A7-F54B-4415-AF8B-9D4D4C881C4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A5EBA-6C37-4FA9-A5FE-96E74B32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87" y="1986749"/>
            <a:ext cx="5486400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63588-056A-4E5D-879C-678392C174D3}"/>
              </a:ext>
            </a:extLst>
          </p:cNvPr>
          <p:cNvSpPr txBox="1"/>
          <p:nvPr/>
        </p:nvSpPr>
        <p:spPr>
          <a:xfrm>
            <a:off x="5548544" y="2760955"/>
            <a:ext cx="476730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head</a:t>
            </a:r>
            <a:r>
              <a:rPr lang="en-US" sz="2400" dirty="0"/>
              <a:t> takes a list containing type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, and returns a value of type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29D07A-E40F-45F8-A2B9-CF3A96FC1EE9}"/>
              </a:ext>
            </a:extLst>
          </p:cNvPr>
          <p:cNvCxnSpPr/>
          <p:nvPr/>
        </p:nvCxnSpPr>
        <p:spPr>
          <a:xfrm flipH="1">
            <a:off x="4234649" y="3355759"/>
            <a:ext cx="1287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BC082D-600D-40B1-B733-DE9113CAEC4E}"/>
              </a:ext>
            </a:extLst>
          </p:cNvPr>
          <p:cNvSpPr txBox="1"/>
          <p:nvPr/>
        </p:nvSpPr>
        <p:spPr>
          <a:xfrm>
            <a:off x="5548544" y="3845511"/>
            <a:ext cx="476730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tail</a:t>
            </a:r>
            <a:r>
              <a:rPr lang="en-US" sz="2400" dirty="0"/>
              <a:t> takes a list containing type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, and returns a list containing type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0B4A13-6D2E-4F8E-B700-82849ECAAED5}"/>
              </a:ext>
            </a:extLst>
          </p:cNvPr>
          <p:cNvCxnSpPr>
            <a:cxnSpLocks/>
          </p:cNvCxnSpPr>
          <p:nvPr/>
        </p:nvCxnSpPr>
        <p:spPr>
          <a:xfrm flipH="1">
            <a:off x="4447713" y="3978676"/>
            <a:ext cx="1074198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D4C0B-61FE-4348-A873-EE32189C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0B5F1C-6754-4D83-9A77-FF7758648F0A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Function Types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87233-4031-43F7-84B7-524564A8CC3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8F983A-88A3-43AA-A9D0-96B23184D354}"/>
              </a:ext>
            </a:extLst>
          </p:cNvPr>
          <p:cNvSpPr txBox="1"/>
          <p:nvPr/>
        </p:nvSpPr>
        <p:spPr>
          <a:xfrm>
            <a:off x="5521911" y="4960962"/>
            <a:ext cx="4793942" cy="46166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b</a:t>
            </a:r>
            <a:r>
              <a:rPr lang="en-US" sz="2400" dirty="0"/>
              <a:t> can be </a:t>
            </a:r>
            <a:r>
              <a:rPr lang="en-US" sz="2400" i="1" dirty="0"/>
              <a:t>literally any type!</a:t>
            </a:r>
          </a:p>
        </p:txBody>
      </p:sp>
    </p:spTree>
    <p:extLst>
      <p:ext uri="{BB962C8B-B14F-4D97-AF65-F5344CB8AC3E}">
        <p14:creationId xmlns:p14="http://schemas.microsoft.com/office/powerpoint/2010/main" val="2311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02FC7-D71D-49D4-ACEF-F0950197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7" y="633264"/>
            <a:ext cx="6019800" cy="467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0A0A0-EB40-436D-BFA2-66EA02D2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94" y="1260264"/>
            <a:ext cx="8496300" cy="4972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5EB55-65D5-4BB9-92B2-61ADFD27D7C9}"/>
              </a:ext>
            </a:extLst>
          </p:cNvPr>
          <p:cNvSpPr txBox="1"/>
          <p:nvPr/>
        </p:nvSpPr>
        <p:spPr>
          <a:xfrm>
            <a:off x="5105759" y="2190479"/>
            <a:ext cx="5684161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Type of </a:t>
            </a:r>
            <a:r>
              <a:rPr lang="en-US" sz="2400" b="1" u="sng" dirty="0" err="1">
                <a:latin typeface="Consolas" panose="020B0609020204030204" pitchFamily="49" charset="0"/>
              </a:rPr>
              <a:t>chkClr</a:t>
            </a:r>
            <a:r>
              <a:rPr lang="en-US" sz="2400" b="1" u="sng" dirty="0"/>
              <a:t> is inferred: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Takes as input a tuple with three values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(a1, a2, a3)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type of each value in the tuple must be instances of type class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Num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of </a:t>
            </a:r>
            <a:r>
              <a:rPr lang="en-US" sz="2400" dirty="0" err="1"/>
              <a:t>chkClr</a:t>
            </a:r>
            <a:r>
              <a:rPr lang="en-US" sz="2400" dirty="0"/>
              <a:t> is a character list.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4CBA5-95D1-412C-9297-D99CE4E2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F1E83-A623-440A-8A9C-27D66EC9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502"/>
            <a:ext cx="6019800" cy="467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C8F1B-FA30-45DE-8C8F-3EBA43609DE4}"/>
              </a:ext>
            </a:extLst>
          </p:cNvPr>
          <p:cNvSpPr txBox="1"/>
          <p:nvPr/>
        </p:nvSpPr>
        <p:spPr>
          <a:xfrm>
            <a:off x="5205549" y="2167248"/>
            <a:ext cx="6148251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Based on the contents of </a:t>
            </a:r>
            <a:r>
              <a:rPr lang="en-US" sz="2400" b="1" dirty="0" err="1"/>
              <a:t>chkClr</a:t>
            </a:r>
            <a:r>
              <a:rPr lang="en-US" sz="24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Haskell determined that the output is [Char]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input is a 3-tuple whose elements must be instances of </a:t>
            </a:r>
            <a:r>
              <a:rPr lang="en-US" sz="2400" b="1" dirty="0">
                <a:latin typeface="Consolas" panose="020B0609020204030204" pitchFamily="49" charset="0"/>
              </a:rPr>
              <a:t>Num</a:t>
            </a:r>
            <a:r>
              <a:rPr lang="en-US" sz="2400" dirty="0"/>
              <a:t> and </a:t>
            </a:r>
            <a:r>
              <a:rPr lang="en-US" sz="2400" b="1" dirty="0">
                <a:latin typeface="Consolas" panose="020B0609020204030204" pitchFamily="49" charset="0"/>
              </a:rPr>
              <a:t>Eq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B9A69-BD44-46EE-B0ED-D5894BEF3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18"/>
          <a:stretch/>
        </p:blipFill>
        <p:spPr>
          <a:xfrm>
            <a:off x="2857500" y="4253494"/>
            <a:ext cx="8496300" cy="1769153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4A9C-F5BC-464E-A601-86EFFA28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EFDB7F-70AF-422F-9E58-6107E73234E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Type Inference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3A8975-09C1-4A09-8FED-9570E91D737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82C5E-73EC-49C7-980D-E7DC65F831E5}"/>
              </a:ext>
            </a:extLst>
          </p:cNvPr>
          <p:cNvSpPr txBox="1"/>
          <p:nvPr/>
        </p:nvSpPr>
        <p:spPr>
          <a:xfrm>
            <a:off x="1892238" y="754047"/>
            <a:ext cx="8282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Elixir is dynamically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Types are checked at run-time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allows us to use cases and guards to check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751F1-3002-490E-B26F-5D121E015255}"/>
              </a:ext>
            </a:extLst>
          </p:cNvPr>
          <p:cNvSpPr txBox="1"/>
          <p:nvPr/>
        </p:nvSpPr>
        <p:spPr>
          <a:xfrm>
            <a:off x="1892238" y="2212821"/>
            <a:ext cx="8496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Haskell is statically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Types are determined/checked at compile-time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we load the module containing </a:t>
            </a:r>
            <a:r>
              <a:rPr lang="en-US" sz="2400" dirty="0" err="1"/>
              <a:t>chkClr</a:t>
            </a:r>
            <a:r>
              <a:rPr lang="en-US" sz="2400" dirty="0"/>
              <a:t>, its type is inferred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can’t call </a:t>
            </a:r>
            <a:r>
              <a:rPr lang="en-US" sz="2400" dirty="0" err="1"/>
              <a:t>chkClr</a:t>
            </a:r>
            <a:r>
              <a:rPr lang="en-US" sz="2400" dirty="0"/>
              <a:t> with types that don’t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42767-1861-4E69-9952-AB01DA460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59"/>
          <a:stretch/>
        </p:blipFill>
        <p:spPr>
          <a:xfrm>
            <a:off x="1892239" y="4285418"/>
            <a:ext cx="8496300" cy="25725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AB51A-C774-4E2B-B81F-76228CBA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FB043-78A4-433A-A8FE-C6D60F5630F6}"/>
              </a:ext>
            </a:extLst>
          </p:cNvPr>
          <p:cNvSpPr txBox="1"/>
          <p:nvPr/>
        </p:nvSpPr>
        <p:spPr>
          <a:xfrm>
            <a:off x="1199964" y="701336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Lists &amp; Tuples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C2C56-4810-4120-A2CC-1670F816A78F}"/>
              </a:ext>
            </a:extLst>
          </p:cNvPr>
          <p:cNvSpPr txBox="1"/>
          <p:nvPr/>
        </p:nvSpPr>
        <p:spPr>
          <a:xfrm>
            <a:off x="1993775" y="1532333"/>
            <a:ext cx="846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Tuples can be heterogeneous, lists must be homogeneous.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2F9C7-ED1D-41C0-B47E-50596C2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48" y="2219787"/>
            <a:ext cx="768667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26488-269B-4FB0-96F9-D2280251AE28}"/>
              </a:ext>
            </a:extLst>
          </p:cNvPr>
          <p:cNvSpPr txBox="1"/>
          <p:nvPr/>
        </p:nvSpPr>
        <p:spPr>
          <a:xfrm>
            <a:off x="6465580" y="2539014"/>
            <a:ext cx="499442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However! </a:t>
            </a:r>
            <a:r>
              <a:rPr lang="en-US" sz="2400" dirty="0"/>
              <a:t>We can have lists of tuples, where each tuple is heterogeneous.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BAAF51-E6A0-4D6D-A9C1-EC36B1294CA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031115" y="3370011"/>
            <a:ext cx="1931679" cy="8380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916D17-CF02-4163-A1DF-D66B9F630AF4}"/>
              </a:ext>
            </a:extLst>
          </p:cNvPr>
          <p:cNvSpPr txBox="1"/>
          <p:nvPr/>
        </p:nvSpPr>
        <p:spPr>
          <a:xfrm rot="21119035">
            <a:off x="279101" y="383694"/>
            <a:ext cx="254201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Week: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6F3E-0ECC-4ADC-9500-3D2BDF59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4EADA7-590F-438D-BC0F-075CF88440E1}"/>
              </a:ext>
            </a:extLst>
          </p:cNvPr>
          <p:cNvSpPr txBox="1"/>
          <p:nvPr/>
        </p:nvSpPr>
        <p:spPr>
          <a:xfrm>
            <a:off x="2228675" y="2375603"/>
            <a:ext cx="7734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We’ll create our own types soon, and see how to add them to existing type classes.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3CABB-AAC8-46A1-A556-7E624980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17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1D7FB-5E97-4BA2-8311-F31C3BD3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777"/>
            <a:ext cx="6686550" cy="422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CFC63-A0F2-4F1D-8550-E743923B3A2C}"/>
              </a:ext>
            </a:extLst>
          </p:cNvPr>
          <p:cNvSpPr txBox="1"/>
          <p:nvPr/>
        </p:nvSpPr>
        <p:spPr>
          <a:xfrm>
            <a:off x="1113831" y="4692649"/>
            <a:ext cx="6131699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chkAxis</a:t>
            </a:r>
            <a:r>
              <a:rPr lang="en-US" sz="2400" dirty="0"/>
              <a:t> takes a pair-tuple of Floats as input, and returns the same as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Instead of constants being of type </a:t>
            </a:r>
            <a:r>
              <a:rPr lang="en-US" sz="2400" dirty="0" err="1"/>
              <a:t>Num</a:t>
            </a:r>
            <a:r>
              <a:rPr lang="en-US" sz="2400" dirty="0"/>
              <a:t> or Fractional, they are treated as Floats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5083C-FE30-47A4-822F-8DD58ABB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289" y="1580360"/>
            <a:ext cx="4310511" cy="45287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F939D-62AA-4487-A1D2-87405D22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EA9EBF-F0FE-4747-B799-445484D42A7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Define Function Type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E02185-0403-41E3-A366-D8CABE5F104B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0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C156C-0FD9-4710-A5E8-7EB9B2A5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2396"/>
            <a:ext cx="619125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8877D-6509-4399-A0F9-0C497CD9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67" y="1978986"/>
            <a:ext cx="5060533" cy="4126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DB1217-AB92-4F4C-A162-6597025DCFD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Define Function Type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583441-EDF7-4F81-A0C9-443A6F34F7B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EA1160-69BD-4877-8EB3-3F434BAE7216}"/>
              </a:ext>
            </a:extLst>
          </p:cNvPr>
          <p:cNvSpPr/>
          <p:nvPr/>
        </p:nvSpPr>
        <p:spPr>
          <a:xfrm>
            <a:off x="1506586" y="3317965"/>
            <a:ext cx="3692432" cy="35705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2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FA1BE-1FA5-43FA-8F46-B362AE6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284"/>
            <a:ext cx="5027345" cy="409935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0A70C2-EC22-4DDE-B4A3-DE4F3D7F0568}"/>
              </a:ext>
            </a:extLst>
          </p:cNvPr>
          <p:cNvSpPr/>
          <p:nvPr/>
        </p:nvSpPr>
        <p:spPr>
          <a:xfrm>
            <a:off x="820783" y="4342369"/>
            <a:ext cx="2810692" cy="45605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1487B-F9D1-49DB-82DD-1BC266E2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48" y="1753123"/>
            <a:ext cx="7086252" cy="42656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8082-DB11-443D-A427-EA84F0B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4CC57A-7564-419C-8733-A3BCCC5EF04F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Thoughts?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1DF00B-CDBD-481E-B5C5-3E5A2F8A774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0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1D4F2-FEFB-471C-AD00-39F05D28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5" y="759504"/>
            <a:ext cx="6191250" cy="441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4659-CB3F-461E-AA92-BAD3C003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418" y="635679"/>
            <a:ext cx="5762625" cy="466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27C21-CB90-4468-90A7-73B944B4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854" y="2155195"/>
            <a:ext cx="113347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091DB-BC71-44BA-BCCA-438B8BB56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242" y="2486810"/>
            <a:ext cx="4743450" cy="5619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94D7ED-CD2C-4064-9B2E-6B6F502DB265}"/>
              </a:ext>
            </a:extLst>
          </p:cNvPr>
          <p:cNvSpPr/>
          <p:nvPr/>
        </p:nvSpPr>
        <p:spPr>
          <a:xfrm>
            <a:off x="7182035" y="2390036"/>
            <a:ext cx="954392" cy="44388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FA411-94A3-410E-AD4A-232FFF3BD009}"/>
              </a:ext>
            </a:extLst>
          </p:cNvPr>
          <p:cNvSpPr txBox="1"/>
          <p:nvPr/>
        </p:nvSpPr>
        <p:spPr>
          <a:xfrm>
            <a:off x="7182035" y="2767797"/>
            <a:ext cx="106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8233B-C9C1-4870-9493-924DF55C3039}"/>
              </a:ext>
            </a:extLst>
          </p:cNvPr>
          <p:cNvSpPr txBox="1"/>
          <p:nvPr/>
        </p:nvSpPr>
        <p:spPr>
          <a:xfrm>
            <a:off x="3077082" y="3766542"/>
            <a:ext cx="5974672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Ord is a type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didn’t explicitly define our types, Haskell inferred the type for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Ord is a type class under which the operations used on our inputs are defined.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I.e., greater than and less than operators.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07D50-4A18-4B37-ADAB-67A7DAF6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01ADE-5609-4FE9-9E9C-B188CFCB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8" y="1635816"/>
            <a:ext cx="5713184" cy="420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103D5-7291-4FDC-B37F-830368613C4F}"/>
              </a:ext>
            </a:extLst>
          </p:cNvPr>
          <p:cNvSpPr txBox="1"/>
          <p:nvPr/>
        </p:nvSpPr>
        <p:spPr>
          <a:xfrm>
            <a:off x="524634" y="5222184"/>
            <a:ext cx="5218943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 &amp; Char are </a:t>
            </a:r>
            <a:r>
              <a:rPr lang="en-US" sz="2400" u="sng" dirty="0"/>
              <a:t>types</a:t>
            </a:r>
            <a:r>
              <a:rPr lang="en-US" sz="2400" dirty="0"/>
              <a:t>, </a:t>
            </a:r>
            <a:r>
              <a:rPr lang="en-US" sz="2400" b="1" i="1" dirty="0"/>
              <a:t>not</a:t>
            </a:r>
            <a:r>
              <a:rPr lang="en-US" sz="2400" dirty="0"/>
              <a:t> type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use the above 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D60-6C81-4A1C-B718-5C202561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27" y="1635815"/>
            <a:ext cx="5713184" cy="4207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BF467-93DB-4A44-9778-B1EBCF9A5190}"/>
              </a:ext>
            </a:extLst>
          </p:cNvPr>
          <p:cNvSpPr txBox="1"/>
          <p:nvPr/>
        </p:nvSpPr>
        <p:spPr>
          <a:xfrm>
            <a:off x="6496545" y="4291597"/>
            <a:ext cx="4964348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Ord is a type class, thus we specify that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is an instance of 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</a:rPr>
              <a:t>cmp2</a:t>
            </a:r>
            <a:r>
              <a:rPr lang="en-US" sz="2400" dirty="0"/>
              <a:t> accepts two instances of Ord as arguments.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Ord contains many different types, 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 can be any of them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E60EC-A7E4-449F-802A-4D29C682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3ABDF6-2F41-4949-B821-B81BD0C8303C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Type VS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882CD-867C-4007-B083-EDA27A0DA038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7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87ECF-2497-4D69-B7DF-3A305D6A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903"/>
            <a:ext cx="5588287" cy="4115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A689E-E5A5-44D2-A591-728691F3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672" y="1723011"/>
            <a:ext cx="6043128" cy="44196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D6597-20BE-4256-AB2C-C5FAF126BAF6}"/>
              </a:ext>
            </a:extLst>
          </p:cNvPr>
          <p:cNvCxnSpPr/>
          <p:nvPr/>
        </p:nvCxnSpPr>
        <p:spPr>
          <a:xfrm flipH="1">
            <a:off x="7270049" y="2733478"/>
            <a:ext cx="158022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B423A73F-428C-4A24-9309-7CBC74F091D6}"/>
              </a:ext>
            </a:extLst>
          </p:cNvPr>
          <p:cNvSpPr/>
          <p:nvPr/>
        </p:nvSpPr>
        <p:spPr>
          <a:xfrm>
            <a:off x="8738886" y="3472540"/>
            <a:ext cx="337351" cy="1186541"/>
          </a:xfrm>
          <a:prstGeom prst="rightBrace">
            <a:avLst>
              <a:gd name="adj1" fmla="val 34147"/>
              <a:gd name="adj2" fmla="val 50000"/>
            </a:avLst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9BAFB-F526-42AA-8B42-8ADE6DAB4E39}"/>
              </a:ext>
            </a:extLst>
          </p:cNvPr>
          <p:cNvSpPr txBox="1"/>
          <p:nvPr/>
        </p:nvSpPr>
        <p:spPr>
          <a:xfrm>
            <a:off x="2891223" y="5120221"/>
            <a:ext cx="640955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Ord is a type class that supports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is all we’re doing in our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Thus, Haskell infers types as 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85832-1918-48DC-8FEA-E0044438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B6BD74-B89B-484A-9028-E31382E61C2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Ord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65601E-9A11-40AF-9A7B-5FD3BA4B57EE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2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B2E3E-95D9-4094-BB86-402EF2BD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91" y="1661520"/>
            <a:ext cx="8686800" cy="4667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A557F5-D3C6-4B66-9CB9-DF757DB11BD3}"/>
              </a:ext>
            </a:extLst>
          </p:cNvPr>
          <p:cNvSpPr/>
          <p:nvPr/>
        </p:nvSpPr>
        <p:spPr>
          <a:xfrm>
            <a:off x="1442664" y="1365135"/>
            <a:ext cx="9694415" cy="2104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45007-4990-41A0-AC65-1798AD2244B1}"/>
              </a:ext>
            </a:extLst>
          </p:cNvPr>
          <p:cNvSpPr/>
          <p:nvPr/>
        </p:nvSpPr>
        <p:spPr>
          <a:xfrm>
            <a:off x="1442663" y="3838074"/>
            <a:ext cx="9694415" cy="27116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EF540F-B118-4058-B53F-3CC49A76A77B}"/>
              </a:ext>
            </a:extLst>
          </p:cNvPr>
          <p:cNvCxnSpPr/>
          <p:nvPr/>
        </p:nvCxnSpPr>
        <p:spPr>
          <a:xfrm>
            <a:off x="732450" y="3646697"/>
            <a:ext cx="103868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9A6EC4-CFCE-4B83-B6AB-A72957F6DA9D}"/>
              </a:ext>
            </a:extLst>
          </p:cNvPr>
          <p:cNvCxnSpPr>
            <a:cxnSpLocks/>
          </p:cNvCxnSpPr>
          <p:nvPr/>
        </p:nvCxnSpPr>
        <p:spPr>
          <a:xfrm flipH="1">
            <a:off x="8322856" y="3628941"/>
            <a:ext cx="121106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12FF3E-32A0-45A6-925B-3C000636D0D1}"/>
              </a:ext>
            </a:extLst>
          </p:cNvPr>
          <p:cNvSpPr txBox="1"/>
          <p:nvPr/>
        </p:nvSpPr>
        <p:spPr>
          <a:xfrm>
            <a:off x="1872491" y="4362887"/>
            <a:ext cx="6475987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Int</a:t>
            </a:r>
            <a:r>
              <a:rPr lang="en-US" sz="2400" dirty="0"/>
              <a:t> is an instance of Ord type class, so when we made our function </a:t>
            </a:r>
            <a:r>
              <a:rPr lang="en-US" sz="2400" dirty="0" err="1"/>
              <a:t>args</a:t>
            </a:r>
            <a:r>
              <a:rPr lang="en-US" sz="2400" dirty="0"/>
              <a:t> explicitly </a:t>
            </a:r>
            <a:r>
              <a:rPr lang="en-US" sz="2400" dirty="0" err="1"/>
              <a:t>Int</a:t>
            </a:r>
            <a:r>
              <a:rPr lang="en-US" sz="2400" dirty="0"/>
              <a:t>, we were OK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71008B-AA84-48A2-B54B-3E97E546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3C071D-F41B-43A8-A1EC-D3EAB3B6E66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Ord</a:t>
            </a:r>
            <a:r>
              <a:rPr lang="en-US" sz="4000" b="1" dirty="0">
                <a:latin typeface="+mn-lt"/>
              </a:rPr>
              <a:t> Type Class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AB7893-73A8-4BD8-859E-948A7F88F18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97092-1A75-47AD-B94A-7EA562F7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2560"/>
            <a:ext cx="6000750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660172-E5ED-4916-98FE-4F740E9E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688735"/>
            <a:ext cx="6210300" cy="46672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7D9EF-76A9-42C0-8C59-3FA2D6A9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103C85-43D8-4C63-BF6B-1792732C898D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How About This?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CC944-6657-4A01-BA6A-F5BEC63EBE82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0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0960E-0FC9-4736-93E1-0C5EA1BD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09" y="1068743"/>
            <a:ext cx="6934200" cy="466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7861F-E4F6-4025-AEB8-F8223DCF3298}"/>
              </a:ext>
            </a:extLst>
          </p:cNvPr>
          <p:cNvSpPr txBox="1"/>
          <p:nvPr/>
        </p:nvSpPr>
        <p:spPr>
          <a:xfrm>
            <a:off x="5940301" y="3047290"/>
            <a:ext cx="3543374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Num</a:t>
            </a:r>
            <a:r>
              <a:rPr lang="en-US" sz="2400" dirty="0"/>
              <a:t> type class does not define comparison!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536BFE4-FC9B-48B0-AD21-2821D40159A5}"/>
              </a:ext>
            </a:extLst>
          </p:cNvPr>
          <p:cNvSpPr/>
          <p:nvPr/>
        </p:nvSpPr>
        <p:spPr>
          <a:xfrm>
            <a:off x="5231739" y="2534195"/>
            <a:ext cx="437543" cy="1857189"/>
          </a:xfrm>
          <a:prstGeom prst="rightBrace">
            <a:avLst>
              <a:gd name="adj1" fmla="val 44301"/>
              <a:gd name="adj2" fmla="val 50000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4A44E-7FF0-43A6-A8AB-38524490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E3C203-CEDB-4E14-B006-C969D66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17" y="1855803"/>
            <a:ext cx="7686675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C063A-2726-49AE-8840-8ACA6731F397}"/>
              </a:ext>
            </a:extLst>
          </p:cNvPr>
          <p:cNvSpPr txBox="1"/>
          <p:nvPr/>
        </p:nvSpPr>
        <p:spPr>
          <a:xfrm>
            <a:off x="1199964" y="701336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onsolas" panose="020B0609020204030204" pitchFamily="49" charset="0"/>
              </a:rPr>
              <a:t>head </a:t>
            </a:r>
            <a:r>
              <a:rPr lang="en-US" sz="4800" dirty="0"/>
              <a:t>&amp;</a:t>
            </a:r>
            <a:r>
              <a:rPr lang="en-US" sz="4800" b="1" dirty="0">
                <a:latin typeface="Consolas" panose="020B0609020204030204" pitchFamily="49" charset="0"/>
              </a:rPr>
              <a:t> tail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2B922-DAEE-4DB4-9FD0-D5E8205BC657}"/>
              </a:ext>
            </a:extLst>
          </p:cNvPr>
          <p:cNvSpPr txBox="1"/>
          <p:nvPr/>
        </p:nvSpPr>
        <p:spPr>
          <a:xfrm>
            <a:off x="5912530" y="2876364"/>
            <a:ext cx="4527612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Same as Elixir: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Head returns the first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Tail returns the rest, as a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 boundary cases: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Single element lists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Empty lists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E1216D-541B-45DA-AA72-3F3282F4DC26}"/>
              </a:ext>
            </a:extLst>
          </p:cNvPr>
          <p:cNvCxnSpPr/>
          <p:nvPr/>
        </p:nvCxnSpPr>
        <p:spPr>
          <a:xfrm flipH="1" flipV="1">
            <a:off x="4323425" y="4492101"/>
            <a:ext cx="2237173" cy="1065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90C7B-27F6-42E9-8E4A-D0D565C322A6}"/>
              </a:ext>
            </a:extLst>
          </p:cNvPr>
          <p:cNvCxnSpPr>
            <a:cxnSpLocks/>
          </p:cNvCxnSpPr>
          <p:nvPr/>
        </p:nvCxnSpPr>
        <p:spPr>
          <a:xfrm flipH="1">
            <a:off x="4074850" y="4962682"/>
            <a:ext cx="2485749" cy="37279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5B485E-A51C-4525-9C8B-F8477196D60B}"/>
              </a:ext>
            </a:extLst>
          </p:cNvPr>
          <p:cNvSpPr txBox="1"/>
          <p:nvPr/>
        </p:nvSpPr>
        <p:spPr>
          <a:xfrm rot="21119035">
            <a:off x="279101" y="383694"/>
            <a:ext cx="254201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Week: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2FFA1-2554-4498-9CFE-BB56FB23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13519-9B5B-45BC-A162-83DF56D5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339"/>
            <a:ext cx="6018960" cy="4095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68E18-4A72-4200-BA67-13AE319E3FB3}"/>
              </a:ext>
            </a:extLst>
          </p:cNvPr>
          <p:cNvSpPr txBox="1"/>
          <p:nvPr/>
        </p:nvSpPr>
        <p:spPr>
          <a:xfrm>
            <a:off x="2056844" y="1526393"/>
            <a:ext cx="807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nsolas" panose="020B0609020204030204" pitchFamily="49" charset="0"/>
              </a:rPr>
              <a:t>Num</a:t>
            </a:r>
            <a:r>
              <a:rPr lang="en-US" sz="2400" dirty="0"/>
              <a:t> doesn’t have comparison, </a:t>
            </a:r>
            <a:r>
              <a:rPr lang="en-US" sz="2400" b="1" dirty="0">
                <a:latin typeface="Consolas" panose="020B0609020204030204" pitchFamily="49" charset="0"/>
              </a:rPr>
              <a:t>Ord</a:t>
            </a:r>
            <a:r>
              <a:rPr lang="en-US" sz="2400" dirty="0"/>
              <a:t> doesn’t have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AD22-A727-40A4-A710-74EA17E6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02" y="2176441"/>
            <a:ext cx="4966702" cy="4400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85B0B-9D03-4F7C-91A7-3DF99C527A78}"/>
              </a:ext>
            </a:extLst>
          </p:cNvPr>
          <p:cNvSpPr txBox="1"/>
          <p:nvPr/>
        </p:nvSpPr>
        <p:spPr>
          <a:xfrm>
            <a:off x="1864267" y="4984347"/>
            <a:ext cx="8463464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 compiled and loaded, what type did Haskell infer for x and y?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E3330-0F9A-4409-87DD-5D240132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D0DFFB-D637-4CB2-B97E-AE07C76E6A1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latin typeface="+mn-lt"/>
              </a:rPr>
              <a:t>Hmmmm</a:t>
            </a:r>
            <a:r>
              <a:rPr lang="en-US" sz="4000" b="1" dirty="0">
                <a:latin typeface="+mn-lt"/>
              </a:rPr>
              <a:t>…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C9B82-97B8-4F6D-9C8B-3F392812BE76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0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B5348-2DF0-4345-807A-6B8A5B12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095375"/>
            <a:ext cx="9048750" cy="466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BDDBB-B343-4FAD-BCE1-48CFD5868116}"/>
              </a:ext>
            </a:extLst>
          </p:cNvPr>
          <p:cNvSpPr txBox="1"/>
          <p:nvPr/>
        </p:nvSpPr>
        <p:spPr>
          <a:xfrm>
            <a:off x="3444113" y="3910056"/>
            <a:ext cx="5303774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Both!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Whatever type we pass in (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dirty="0"/>
              <a:t>), it must be an instance of both Ord and Num.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</a:rPr>
              <a:t>Int</a:t>
            </a:r>
            <a:r>
              <a:rPr lang="en-US" sz="2400" dirty="0"/>
              <a:t> is one such type, as is </a:t>
            </a:r>
            <a:r>
              <a:rPr lang="en-US" sz="2400" b="1" dirty="0">
                <a:latin typeface="Consolas" panose="020B0609020204030204" pitchFamily="49" charset="0"/>
              </a:rPr>
              <a:t>Float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057778-EA77-4844-91B3-597531AAC8E7}"/>
              </a:ext>
            </a:extLst>
          </p:cNvPr>
          <p:cNvSpPr/>
          <p:nvPr/>
        </p:nvSpPr>
        <p:spPr>
          <a:xfrm>
            <a:off x="2725448" y="3165508"/>
            <a:ext cx="2112884" cy="461639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A7B3-FAC4-46B1-A5B0-9B6A030D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AA84F-028C-4634-A60D-CA8F78A0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68" y="83598"/>
            <a:ext cx="7962900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2B6FD-C836-4C26-AABF-762C2308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368" y="3504737"/>
            <a:ext cx="7962900" cy="32575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D1035-D7F8-4D25-9B13-3C44668AF65C}"/>
              </a:ext>
            </a:extLst>
          </p:cNvPr>
          <p:cNvSpPr/>
          <p:nvPr/>
        </p:nvSpPr>
        <p:spPr>
          <a:xfrm>
            <a:off x="2947391" y="1296139"/>
            <a:ext cx="7253056" cy="94991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5EEB22-D74B-438C-9204-0217ECCABE72}"/>
              </a:ext>
            </a:extLst>
          </p:cNvPr>
          <p:cNvSpPr/>
          <p:nvPr/>
        </p:nvSpPr>
        <p:spPr>
          <a:xfrm>
            <a:off x="2947391" y="5301447"/>
            <a:ext cx="7253056" cy="949910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49775E-BBF0-4E3D-913E-C4466511B91A}"/>
              </a:ext>
            </a:extLst>
          </p:cNvPr>
          <p:cNvCxnSpPr/>
          <p:nvPr/>
        </p:nvCxnSpPr>
        <p:spPr>
          <a:xfrm>
            <a:off x="2867495" y="2361460"/>
            <a:ext cx="701335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8A77E4-2FCF-4686-8FF3-F5FF8F549F4E}"/>
              </a:ext>
            </a:extLst>
          </p:cNvPr>
          <p:cNvCxnSpPr/>
          <p:nvPr/>
        </p:nvCxnSpPr>
        <p:spPr>
          <a:xfrm>
            <a:off x="2867495" y="2691415"/>
            <a:ext cx="701335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351AEB-CB6D-494C-84E5-781CE8588B65}"/>
              </a:ext>
            </a:extLst>
          </p:cNvPr>
          <p:cNvSpPr txBox="1"/>
          <p:nvPr/>
        </p:nvSpPr>
        <p:spPr>
          <a:xfrm>
            <a:off x="248575" y="1230386"/>
            <a:ext cx="2370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Consolas" panose="020B0609020204030204" pitchFamily="49" charset="0"/>
              </a:rPr>
              <a:t>Ord: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819E0-7ACC-43C1-A5A2-E08DAD29FCCD}"/>
              </a:ext>
            </a:extLst>
          </p:cNvPr>
          <p:cNvSpPr txBox="1"/>
          <p:nvPr/>
        </p:nvSpPr>
        <p:spPr>
          <a:xfrm>
            <a:off x="248574" y="4625680"/>
            <a:ext cx="2370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latin typeface="Consolas" panose="020B0609020204030204" pitchFamily="49" charset="0"/>
              </a:rPr>
              <a:t>Num</a:t>
            </a:r>
            <a:r>
              <a:rPr lang="en-US" sz="6000" b="1" dirty="0"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B7D19-14FC-40AF-987B-E6842FF8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ustomized">
            <a:extLst>
              <a:ext uri="{FF2B5EF4-FFF2-40B4-BE49-F238E27FC236}">
                <a16:creationId xmlns:a16="http://schemas.microsoft.com/office/drawing/2014/main" id="{39D49553-A7BB-4A0F-91D5-1B7CA97D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0" y="0"/>
            <a:ext cx="10286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1B3A9-9AA4-4F84-8916-16936B806794}"/>
              </a:ext>
            </a:extLst>
          </p:cNvPr>
          <p:cNvSpPr txBox="1"/>
          <p:nvPr/>
        </p:nvSpPr>
        <p:spPr>
          <a:xfrm>
            <a:off x="0" y="1083075"/>
            <a:ext cx="12192000" cy="1323439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Custom Data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EA472E-77AF-479F-80C4-A2C0FBF8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6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D314A-8524-49CB-8E21-437ADB0D0BBC}"/>
              </a:ext>
            </a:extLst>
          </p:cNvPr>
          <p:cNvSpPr txBox="1"/>
          <p:nvPr/>
        </p:nvSpPr>
        <p:spPr>
          <a:xfrm>
            <a:off x="1933176" y="2090172"/>
            <a:ext cx="8325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Lists and tuples are already quite powerful for organizing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if we want to add custom behaviors over our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example, we can declare a pair tuple (1, 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if we want to treat these as coordinates and compute the sum? The dot product? Etc.?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Addition is not defined for tuples, let alone more complicated operations.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2BC07-FFD4-4868-8D63-FA8D26FE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84950D-0C40-4CA2-8D92-5E41D214C866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Custom Data Types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5121FE-FB79-43C2-900D-7DFC327D675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2DCF56-A080-41AF-AEA0-8BDF3815B570}"/>
              </a:ext>
            </a:extLst>
          </p:cNvPr>
          <p:cNvSpPr/>
          <p:nvPr/>
        </p:nvSpPr>
        <p:spPr>
          <a:xfrm>
            <a:off x="853915" y="2464717"/>
            <a:ext cx="10758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Consolas" panose="020B0609020204030204" pitchFamily="49" charset="0"/>
              </a:rPr>
              <a:t>data</a:t>
            </a:r>
            <a:r>
              <a:rPr lang="en-US" sz="4400" dirty="0">
                <a:latin typeface="Consolas" panose="020B0609020204030204" pitchFamily="49" charset="0"/>
              </a:rPr>
              <a:t> Pt3 a = Pt3 Float </a:t>
            </a:r>
            <a:r>
              <a:rPr lang="en-US" sz="4400" dirty="0" err="1">
                <a:latin typeface="Consolas" panose="020B0609020204030204" pitchFamily="49" charset="0"/>
              </a:rPr>
              <a:t>Float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Float</a:t>
            </a:r>
            <a:endParaRPr lang="en-US" sz="4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76946-BECF-4A22-98A0-B4589E059CB3}"/>
              </a:ext>
            </a:extLst>
          </p:cNvPr>
          <p:cNvSpPr txBox="1"/>
          <p:nvPr/>
        </p:nvSpPr>
        <p:spPr>
          <a:xfrm>
            <a:off x="586236" y="4579107"/>
            <a:ext cx="2033781" cy="156966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indicating a custom type definition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62B998-7974-4A39-AB9A-AE2811C5A52A}"/>
              </a:ext>
            </a:extLst>
          </p:cNvPr>
          <p:cNvCxnSpPr>
            <a:cxnSpLocks/>
          </p:cNvCxnSpPr>
          <p:nvPr/>
        </p:nvCxnSpPr>
        <p:spPr>
          <a:xfrm flipV="1">
            <a:off x="1429806" y="3205315"/>
            <a:ext cx="0" cy="13737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931BA0-D095-406E-88C8-5D334BA2193D}"/>
              </a:ext>
            </a:extLst>
          </p:cNvPr>
          <p:cNvCxnSpPr>
            <a:cxnSpLocks/>
          </p:cNvCxnSpPr>
          <p:nvPr/>
        </p:nvCxnSpPr>
        <p:spPr>
          <a:xfrm>
            <a:off x="2013623" y="1593372"/>
            <a:ext cx="606394" cy="87134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B9AD30-FF2A-40BB-AE6A-4B03054A3673}"/>
              </a:ext>
            </a:extLst>
          </p:cNvPr>
          <p:cNvSpPr txBox="1"/>
          <p:nvPr/>
        </p:nvSpPr>
        <p:spPr>
          <a:xfrm>
            <a:off x="3082025" y="4579107"/>
            <a:ext cx="3833680" cy="120032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Type variable(s) indicating the different types contained in our custom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17E74C-8552-484A-8EA8-ED6AFD504644}"/>
              </a:ext>
            </a:extLst>
          </p:cNvPr>
          <p:cNvCxnSpPr>
            <a:cxnSpLocks/>
          </p:cNvCxnSpPr>
          <p:nvPr/>
        </p:nvCxnSpPr>
        <p:spPr>
          <a:xfrm flipV="1">
            <a:off x="3913235" y="3205315"/>
            <a:ext cx="0" cy="13755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3E1A19-5F4C-4DE9-A2B2-48FCD5954CD3}"/>
              </a:ext>
            </a:extLst>
          </p:cNvPr>
          <p:cNvSpPr txBox="1"/>
          <p:nvPr/>
        </p:nvSpPr>
        <p:spPr>
          <a:xfrm>
            <a:off x="7282644" y="4579107"/>
            <a:ext cx="4329344" cy="120032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Constructor for our custom type. To construct a Pt3, we need 3 values of type Float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281AD86-A1C2-4B43-849A-99B92B0896D3}"/>
              </a:ext>
            </a:extLst>
          </p:cNvPr>
          <p:cNvSpPr/>
          <p:nvPr/>
        </p:nvSpPr>
        <p:spPr>
          <a:xfrm rot="5400000">
            <a:off x="7781516" y="546221"/>
            <a:ext cx="913921" cy="6498454"/>
          </a:xfrm>
          <a:prstGeom prst="rightBrace">
            <a:avLst>
              <a:gd name="adj1" fmla="val 44542"/>
              <a:gd name="adj2" fmla="val 39118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6B9E-D593-4F3B-AAEF-B8E36B1B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879146-1437-4C26-838D-049B4028F86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Custom Coordinate Types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2E8E38-19D7-4368-9F55-CF8005833951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24B0BB-2EC8-44A1-A3BC-272FAA0E7DA5}"/>
              </a:ext>
            </a:extLst>
          </p:cNvPr>
          <p:cNvSpPr txBox="1"/>
          <p:nvPr/>
        </p:nvSpPr>
        <p:spPr>
          <a:xfrm>
            <a:off x="582728" y="762375"/>
            <a:ext cx="1694156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Custom type name</a:t>
            </a:r>
          </a:p>
        </p:txBody>
      </p:sp>
    </p:spTree>
    <p:extLst>
      <p:ext uri="{BB962C8B-B14F-4D97-AF65-F5344CB8AC3E}">
        <p14:creationId xmlns:p14="http://schemas.microsoft.com/office/powerpoint/2010/main" val="28764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2" grpId="0" animBg="1"/>
      <p:bldP spid="15" grpId="0" animBg="1"/>
      <p:bldP spid="1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810E5-9B60-404F-AFC4-E72CE9A6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19" y="399726"/>
            <a:ext cx="6296025" cy="3324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9A4A9-3016-4965-8650-63480267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07" y="2403475"/>
            <a:ext cx="6457950" cy="39528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50AC6-B2C4-4BE3-A197-1EDA8A21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45AFB4-622D-4F3C-935C-053C0AF2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1638"/>
            <a:ext cx="6296025" cy="332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E85C9-D035-43BB-A29D-0BA7619C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606367"/>
            <a:ext cx="6457950" cy="4476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5D55D-6745-4784-B72B-CAB151CCF53B}"/>
              </a:ext>
            </a:extLst>
          </p:cNvPr>
          <p:cNvSpPr txBox="1"/>
          <p:nvPr/>
        </p:nvSpPr>
        <p:spPr>
          <a:xfrm>
            <a:off x="2601580" y="5176362"/>
            <a:ext cx="6988840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funny – viewing a variable in the interactive window requires its type to be an instance of Show!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29365-6149-4A5F-84FE-2FE42D9B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3CCC13-9ADD-4BEF-BE93-C1A21FFDA1E4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Custom Type Usage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F24982-40D6-4B58-B2FF-704B5486133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8B5C9-B005-4F76-AE94-5980E22CAD9C}"/>
              </a:ext>
            </a:extLst>
          </p:cNvPr>
          <p:cNvSpPr txBox="1"/>
          <p:nvPr/>
        </p:nvSpPr>
        <p:spPr>
          <a:xfrm>
            <a:off x="2659600" y="1673470"/>
            <a:ext cx="710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values contained in Pt3 are Float, and we know that Float is an instance of Show.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access the individual elements of Pt3?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5C40C-43A6-4A3B-A7EF-05DA4DDC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3105783"/>
            <a:ext cx="7486650" cy="31718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5360-A4EE-47C7-AEE3-66DF777BE4A2}"/>
              </a:ext>
            </a:extLst>
          </p:cNvPr>
          <p:cNvSpPr/>
          <p:nvPr/>
        </p:nvSpPr>
        <p:spPr>
          <a:xfrm>
            <a:off x="2041931" y="5080093"/>
            <a:ext cx="7217546" cy="42612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21CFD-8AC0-4CDA-A760-162FC118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8FA98D-4076-4052-95A3-B55F12DF5EBE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Hmmm…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F6309-4AA2-4FCE-801F-70596D40207C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0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CDF51-81D0-4DE8-807F-0F27238C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5" y="596422"/>
            <a:ext cx="5676900" cy="4067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1B021-2244-435B-829F-4CB600FC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5" y="1217859"/>
            <a:ext cx="5562600" cy="4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68A81C-1728-4FB4-A475-11B8773F53F6}"/>
              </a:ext>
            </a:extLst>
          </p:cNvPr>
          <p:cNvSpPr txBox="1"/>
          <p:nvPr/>
        </p:nvSpPr>
        <p:spPr>
          <a:xfrm>
            <a:off x="976543" y="3928535"/>
            <a:ext cx="4634144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access functions, one for each of the three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as arguments Pt3 (and by extension its three members)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Return x, y, or z coordinate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017C2-2DD3-4240-A18C-6CB684EE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205" y="1217858"/>
            <a:ext cx="5562600" cy="490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7E0D2-473B-40F2-AB65-0A7CB6F825CB}"/>
              </a:ext>
            </a:extLst>
          </p:cNvPr>
          <p:cNvSpPr txBox="1"/>
          <p:nvPr/>
        </p:nvSpPr>
        <p:spPr>
          <a:xfrm>
            <a:off x="7470743" y="4663597"/>
            <a:ext cx="288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6"/>
                </a:solidFill>
              </a:rPr>
              <a:t>Cool!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91725-CEAD-40AF-B425-99888C43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0441ED-9CA9-4012-A748-E9E54A5EE3C4}"/>
              </a:ext>
            </a:extLst>
          </p:cNvPr>
          <p:cNvSpPr txBox="1"/>
          <p:nvPr/>
        </p:nvSpPr>
        <p:spPr>
          <a:xfrm>
            <a:off x="1199964" y="701336"/>
            <a:ext cx="1005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atin typeface="Consolas" panose="020B0609020204030204" pitchFamily="49" charset="0"/>
              </a:rPr>
              <a:t>foldr</a:t>
            </a:r>
            <a:r>
              <a:rPr lang="en-US" sz="4800" dirty="0"/>
              <a:t>  VS.  </a:t>
            </a:r>
            <a:r>
              <a:rPr lang="en-US" sz="4800" b="1" dirty="0" err="1">
                <a:latin typeface="Consolas" panose="020B0609020204030204" pitchFamily="49" charset="0"/>
              </a:rPr>
              <a:t>foldl</a:t>
            </a:r>
            <a:endParaRPr lang="en-US" sz="4800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9CCBF-7571-4CBD-AAD9-A4A66941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86" y="1846926"/>
            <a:ext cx="768667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ED7C6-1CA7-4159-9F90-678E41735B07}"/>
              </a:ext>
            </a:extLst>
          </p:cNvPr>
          <p:cNvSpPr txBox="1"/>
          <p:nvPr/>
        </p:nvSpPr>
        <p:spPr>
          <a:xfrm rot="21119035">
            <a:off x="279101" y="383694"/>
            <a:ext cx="254201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Week: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50FF-8254-4506-B2E2-AD88DD9C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8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97781-2E4A-4254-9E4D-96B96B1C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7000875" cy="4848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CFA45-C3E0-424E-B680-0A0D4025F259}"/>
              </a:ext>
            </a:extLst>
          </p:cNvPr>
          <p:cNvSpPr txBox="1"/>
          <p:nvPr/>
        </p:nvSpPr>
        <p:spPr>
          <a:xfrm>
            <a:off x="5777439" y="2644170"/>
            <a:ext cx="5576361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Pt3 with three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Pt2 with two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 of our data type is now simply Pt, because we have made it more generic.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D0546-AE05-4DDD-8FAD-2351FA16FCC6}"/>
              </a:ext>
            </a:extLst>
          </p:cNvPr>
          <p:cNvSpPr txBox="1"/>
          <p:nvPr/>
        </p:nvSpPr>
        <p:spPr>
          <a:xfrm>
            <a:off x="1600219" y="5108637"/>
            <a:ext cx="6716467" cy="46166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is now a problem with our access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36BA6-0B9A-47B8-83E3-18F886D2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488BBC-7B97-47C5-BC20-598FD1E6BD77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Overloading Constructor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EB71D3-AB73-4B63-9B99-B15E79155AFF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ABCC8-739F-46FD-92C1-CCAF50F9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0" y="1415017"/>
            <a:ext cx="6334125" cy="5057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C12D9-465A-475D-82FB-737E94711022}"/>
              </a:ext>
            </a:extLst>
          </p:cNvPr>
          <p:cNvSpPr txBox="1"/>
          <p:nvPr/>
        </p:nvSpPr>
        <p:spPr>
          <a:xfrm>
            <a:off x="2709167" y="514906"/>
            <a:ext cx="678106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There is now a problem with our access functions.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2EB720E-5182-486A-96A6-05358D23AFAC}"/>
              </a:ext>
            </a:extLst>
          </p:cNvPr>
          <p:cNvSpPr/>
          <p:nvPr/>
        </p:nvSpPr>
        <p:spPr>
          <a:xfrm>
            <a:off x="3950562" y="3630966"/>
            <a:ext cx="488272" cy="2104008"/>
          </a:xfrm>
          <a:prstGeom prst="rightBrace">
            <a:avLst>
              <a:gd name="adj1" fmla="val 36870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2081C-0F8E-4823-8198-A2CC465F303B}"/>
              </a:ext>
            </a:extLst>
          </p:cNvPr>
          <p:cNvSpPr txBox="1"/>
          <p:nvPr/>
        </p:nvSpPr>
        <p:spPr>
          <a:xfrm>
            <a:off x="4793941" y="4082805"/>
            <a:ext cx="2752077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 our access functions work for both Pt2 and Pt3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A44C5-F3D8-424B-9D9A-77877CDC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21"/>
          <a:stretch/>
        </p:blipFill>
        <p:spPr>
          <a:xfrm>
            <a:off x="7759776" y="1772992"/>
            <a:ext cx="4432224" cy="46196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8C8F-0BF3-4E95-A7C2-3702607A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90F4D-CA5C-4F0A-A154-BC0B76A4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48" y="1794306"/>
            <a:ext cx="6457950" cy="4476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186AF-7248-4E65-B296-C7A4FA82415A}"/>
              </a:ext>
            </a:extLst>
          </p:cNvPr>
          <p:cNvSpPr txBox="1"/>
          <p:nvPr/>
        </p:nvSpPr>
        <p:spPr>
          <a:xfrm>
            <a:off x="1182208" y="3293616"/>
            <a:ext cx="27076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/>
              <a:t>Recall: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6454-1B20-44A1-96A7-3DE7A51E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C16D7D-44C3-411B-8687-78B2F74243B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Deriving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Show</a:t>
            </a:r>
            <a:endParaRPr lang="en-US" sz="4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B0E41-8BC0-4C56-A25E-C63743D69D40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8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54B74-14FF-4C29-9DBA-17975698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375"/>
            <a:ext cx="6334125" cy="4562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DBAB7-874F-4813-90DA-B7AD33642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75735"/>
            <a:ext cx="5562600" cy="4619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AAB0E8-8356-4377-827A-53DD95799741}"/>
              </a:ext>
            </a:extLst>
          </p:cNvPr>
          <p:cNvCxnSpPr/>
          <p:nvPr/>
        </p:nvCxnSpPr>
        <p:spPr>
          <a:xfrm>
            <a:off x="2540956" y="4048218"/>
            <a:ext cx="197972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D24E9A-D374-4A4D-AC5F-DD224135FFAF}"/>
              </a:ext>
            </a:extLst>
          </p:cNvPr>
          <p:cNvSpPr txBox="1"/>
          <p:nvPr/>
        </p:nvSpPr>
        <p:spPr>
          <a:xfrm>
            <a:off x="1043167" y="4461852"/>
            <a:ext cx="4748033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custom type will inherit some default display behavior from </a:t>
            </a:r>
            <a:r>
              <a:rPr lang="en-US" sz="2400" b="1" dirty="0">
                <a:latin typeface="Consolas" panose="020B0609020204030204" pitchFamily="49" charset="0"/>
              </a:rPr>
              <a:t>Show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CC86D-6A03-4E4A-93D2-8EB6714CF36F}"/>
              </a:ext>
            </a:extLst>
          </p:cNvPr>
          <p:cNvSpPr/>
          <p:nvPr/>
        </p:nvSpPr>
        <p:spPr>
          <a:xfrm rot="21404118">
            <a:off x="7418108" y="4889682"/>
            <a:ext cx="3305113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Similar to the </a:t>
            </a:r>
            <a:r>
              <a:rPr lang="en-US" sz="2400" dirty="0" err="1"/>
              <a:t>toString</a:t>
            </a:r>
            <a:r>
              <a:rPr lang="en-US" sz="2400" dirty="0"/>
              <a:t>() method in Java!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B6705-4D6D-438E-97AC-12B0EE40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0CF1C2-EB38-4107-BB76-6EC61D10E945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Deriving </a:t>
            </a:r>
            <a:r>
              <a:rPr lang="en-US" sz="4000" b="1" dirty="0">
                <a:solidFill>
                  <a:schemeClr val="accent1"/>
                </a:solidFill>
                <a:latin typeface="Consolas" panose="020B0609020204030204" pitchFamily="49" charset="0"/>
              </a:rPr>
              <a:t>Show</a:t>
            </a:r>
            <a:endParaRPr lang="en-US" sz="4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E894F2-7520-4B34-A79B-190F484B38D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56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695EDC-4AAD-4E40-B093-E6A5B919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9" y="1834164"/>
            <a:ext cx="6505575" cy="46101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E494DA-A821-44C0-9A45-6D22E775EFD8}"/>
              </a:ext>
            </a:extLst>
          </p:cNvPr>
          <p:cNvSpPr/>
          <p:nvPr/>
        </p:nvSpPr>
        <p:spPr>
          <a:xfrm>
            <a:off x="947071" y="4261282"/>
            <a:ext cx="5724619" cy="88776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739D2-2D2A-4B7F-BF8E-F192B37DA2E6}"/>
              </a:ext>
            </a:extLst>
          </p:cNvPr>
          <p:cNvSpPr txBox="1"/>
          <p:nvPr/>
        </p:nvSpPr>
        <p:spPr>
          <a:xfrm>
            <a:off x="1220802" y="5149049"/>
            <a:ext cx="4128116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 length of Pt2 and Pt3, treating them as vectors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427F0-B380-4558-8D58-7DF2BBE3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63" y="1605564"/>
            <a:ext cx="5143500" cy="506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B640A-CF0B-4D33-9D13-E4BFD8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78B782-158B-48A4-97E2-D6545947FCB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More Advanced Functions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DFF37D-BFFA-4CE9-BED0-E210B8E621A7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72DA5-6FEA-473F-A1FB-F2FE4E52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567"/>
            <a:ext cx="6268421" cy="502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11994-A7A8-4CDF-9D5E-DF85AA436990}"/>
              </a:ext>
            </a:extLst>
          </p:cNvPr>
          <p:cNvSpPr txBox="1"/>
          <p:nvPr/>
        </p:nvSpPr>
        <p:spPr>
          <a:xfrm>
            <a:off x="5633760" y="3302615"/>
            <a:ext cx="5720040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Let’s add more functions!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very easily define addition as the sum of each respective X and Y </a:t>
            </a:r>
            <a:r>
              <a:rPr lang="en-US" sz="2400" dirty="0" err="1"/>
              <a:t>coord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Likewise for subtraction and equality.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67A0E-2739-4491-BE8F-D98CB70E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2801B2-9EC2-4C09-B60B-BF773D9D2D3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Addition, Subtraction, Equality?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DA3550-15A0-4E0A-B904-53D97D5219A4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DC8827-2B08-4F77-946A-42EB2C1C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567"/>
            <a:ext cx="6268421" cy="5023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1259E-604D-4281-8569-0F2C6C74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91" y="1782737"/>
            <a:ext cx="4999309" cy="4609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43CFB-9ABB-4BFF-B11E-F25F0675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969E96-F352-4924-A46D-82F047422F31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Addition, Subtraction, Equality?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F8459-1D59-477D-8E48-7396FF047AFA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41BB38-FA65-4496-AC03-A4E999F01E25}"/>
              </a:ext>
            </a:extLst>
          </p:cNvPr>
          <p:cNvSpPr txBox="1"/>
          <p:nvPr/>
        </p:nvSpPr>
        <p:spPr>
          <a:xfrm>
            <a:off x="2317809" y="2227241"/>
            <a:ext cx="778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seems very clunky. Why can’t we simply add, subtract, or check equality with the symbolic operators (+, -, ==)?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57F0-D393-4DC4-B2DF-C5B7B0D81F5F}"/>
              </a:ext>
            </a:extLst>
          </p:cNvPr>
          <p:cNvSpPr txBox="1"/>
          <p:nvPr/>
        </p:nvSpPr>
        <p:spPr>
          <a:xfrm>
            <a:off x="1696003" y="3339020"/>
            <a:ext cx="902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can! Equality is defined for instances of type class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endParaRPr lang="en-US" sz="2400" dirty="0"/>
          </a:p>
          <a:p>
            <a:pPr algn="ctr"/>
            <a:r>
              <a:rPr lang="en-US" sz="2400" dirty="0"/>
              <a:t>+, -, etc. are defined for instances of type class </a:t>
            </a:r>
            <a:r>
              <a:rPr lang="en-US" sz="2400" b="1" dirty="0">
                <a:latin typeface="Consolas" panose="020B0609020204030204" pitchFamily="49" charset="0"/>
              </a:rPr>
              <a:t>Num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7D361-F634-4AFE-94C4-37C85291676B}"/>
              </a:ext>
            </a:extLst>
          </p:cNvPr>
          <p:cNvSpPr txBox="1"/>
          <p:nvPr/>
        </p:nvSpPr>
        <p:spPr>
          <a:xfrm>
            <a:off x="2064427" y="4450799"/>
            <a:ext cx="82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do we make Pt2 and Pt3 instances of another type 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CBDAC-01DE-47BB-BCDA-15AE4C9D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7BF39B-6F2A-4ADB-8624-E89EC7ED5E42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Addition, Subtraction, Equality?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D58446-D6F8-408D-98F9-9691D078F3A9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2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1D077-C8F8-465E-B456-85214B6C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43" y="1791300"/>
            <a:ext cx="7486650" cy="469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3CAAA-C0FD-4D36-A137-8A1FA124CBB9}"/>
              </a:ext>
            </a:extLst>
          </p:cNvPr>
          <p:cNvSpPr txBox="1"/>
          <p:nvPr/>
        </p:nvSpPr>
        <p:spPr>
          <a:xfrm>
            <a:off x="204186" y="4643020"/>
            <a:ext cx="246799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Declare </a:t>
            </a:r>
            <a:r>
              <a:rPr lang="en-US" sz="2400" b="1" dirty="0">
                <a:latin typeface="Consolas" panose="020B0609020204030204" pitchFamily="49" charset="0"/>
              </a:rPr>
              <a:t>Pt</a:t>
            </a:r>
            <a:r>
              <a:rPr lang="en-US" sz="2400" dirty="0"/>
              <a:t> to be an instance of </a:t>
            </a:r>
            <a:r>
              <a:rPr lang="en-US" sz="2400" b="1" dirty="0" err="1">
                <a:latin typeface="Consolas" panose="020B0609020204030204" pitchFamily="49" charset="0"/>
              </a:rPr>
              <a:t>Eq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903A58-5E58-4863-BE73-0CF83BB91857}"/>
              </a:ext>
            </a:extLst>
          </p:cNvPr>
          <p:cNvCxnSpPr>
            <a:stCxn id="5" idx="3"/>
          </p:cNvCxnSpPr>
          <p:nvPr/>
        </p:nvCxnSpPr>
        <p:spPr>
          <a:xfrm flipV="1">
            <a:off x="2672178" y="5058518"/>
            <a:ext cx="51490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91178F-24D5-4B03-A9AB-9B9E0994E628}"/>
              </a:ext>
            </a:extLst>
          </p:cNvPr>
          <p:cNvSpPr/>
          <p:nvPr/>
        </p:nvSpPr>
        <p:spPr>
          <a:xfrm>
            <a:off x="3684230" y="3204840"/>
            <a:ext cx="603682" cy="48827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CC9662-8EC5-4EE9-B04E-85CA99BDE9D0}"/>
              </a:ext>
            </a:extLst>
          </p:cNvPr>
          <p:cNvSpPr/>
          <p:nvPr/>
        </p:nvSpPr>
        <p:spPr>
          <a:xfrm>
            <a:off x="4564599" y="4814382"/>
            <a:ext cx="603682" cy="48827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45EA1-75D8-4258-9574-2D8C84BD5881}"/>
              </a:ext>
            </a:extLst>
          </p:cNvPr>
          <p:cNvSpPr txBox="1"/>
          <p:nvPr/>
        </p:nvSpPr>
        <p:spPr>
          <a:xfrm>
            <a:off x="7244179" y="3607838"/>
            <a:ext cx="438556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Define what it means for two Pt2 values to be considered equal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F0D9D65-2D29-4E9F-924A-D2AA8320AC56}"/>
              </a:ext>
            </a:extLst>
          </p:cNvPr>
          <p:cNvSpPr/>
          <p:nvPr/>
        </p:nvSpPr>
        <p:spPr>
          <a:xfrm rot="5400000">
            <a:off x="7866517" y="3829568"/>
            <a:ext cx="417250" cy="2279761"/>
          </a:xfrm>
          <a:prstGeom prst="leftBrace">
            <a:avLst>
              <a:gd name="adj1" fmla="val 47988"/>
              <a:gd name="adj2" fmla="val 50000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7BB13-17F5-49DA-8527-18657ADC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EF53890-E8C6-4A6D-A3E7-B70D08D7A718}"/>
              </a:ext>
            </a:extLst>
          </p:cNvPr>
          <p:cNvSpPr txBox="1">
            <a:spLocks/>
          </p:cNvSpPr>
          <p:nvPr/>
        </p:nvSpPr>
        <p:spPr>
          <a:xfrm>
            <a:off x="838200" y="79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Custom Types &amp; Existing Type Classes</a:t>
            </a:r>
            <a:endParaRPr lang="en-US" sz="4000" dirty="0"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41E9DD-DBFA-4124-907B-60B302ECA3D3}"/>
              </a:ext>
            </a:extLst>
          </p:cNvPr>
          <p:cNvCxnSpPr>
            <a:cxnSpLocks/>
          </p:cNvCxnSpPr>
          <p:nvPr/>
        </p:nvCxnSpPr>
        <p:spPr>
          <a:xfrm>
            <a:off x="838200" y="1333864"/>
            <a:ext cx="10515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4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3AB41-5357-44EC-A136-EE7AA330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56" y="1036698"/>
            <a:ext cx="7486650" cy="469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50DDA-3ACE-45F2-847F-CC73CC5F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69" y="669940"/>
            <a:ext cx="5972175" cy="3209925"/>
          </a:xfrm>
          <a:prstGeom prst="rect">
            <a:avLst/>
          </a:prstGeom>
        </p:spPr>
      </p:pic>
      <p:pic>
        <p:nvPicPr>
          <p:cNvPr id="5" name="Picture 2" descr="Image result for thumbs up">
            <a:extLst>
              <a:ext uri="{FF2B5EF4-FFF2-40B4-BE49-F238E27FC236}">
                <a16:creationId xmlns:a16="http://schemas.microsoft.com/office/drawing/2014/main" id="{3FD20763-DECE-4521-B950-6FAA52AE1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12664" r="8770" b="11213"/>
          <a:stretch/>
        </p:blipFill>
        <p:spPr bwMode="auto">
          <a:xfrm flipH="1">
            <a:off x="8340104" y="4019344"/>
            <a:ext cx="2806637" cy="26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C2CA8-D47B-4319-BD05-C5E5F85F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6D106-F457-4B32-88B0-84FEDE0D6A8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17195</TotalTime>
  <Words>2918</Words>
  <Application>Microsoft Office PowerPoint</Application>
  <PresentationFormat>Widescreen</PresentationFormat>
  <Paragraphs>483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Consolas</vt:lpstr>
      <vt:lpstr>Courier New</vt:lpstr>
      <vt:lpstr>Office Theme</vt:lpstr>
      <vt:lpstr>CCPS 506</vt:lpstr>
      <vt:lpstr>PowerPoint Presentation</vt:lpstr>
      <vt:lpstr>PowerPoint Presentation</vt:lpstr>
      <vt:lpstr>Let’s Get Started!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CCPS 590</dc:title>
  <dc:creator>Alex Ufkes</dc:creator>
  <cp:lastModifiedBy>Alex Ufkes</cp:lastModifiedBy>
  <cp:revision>364</cp:revision>
  <dcterms:created xsi:type="dcterms:W3CDTF">2018-04-30T11:15:16Z</dcterms:created>
  <dcterms:modified xsi:type="dcterms:W3CDTF">2019-11-02T11:37:48Z</dcterms:modified>
</cp:coreProperties>
</file>